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78" r:id="rId7"/>
    <p:sldId id="258" r:id="rId8"/>
    <p:sldId id="260" r:id="rId9"/>
    <p:sldId id="277" r:id="rId10"/>
    <p:sldId id="259" r:id="rId11"/>
    <p:sldId id="273" r:id="rId12"/>
    <p:sldId id="262" r:id="rId13"/>
    <p:sldId id="261" r:id="rId14"/>
    <p:sldId id="263" r:id="rId15"/>
    <p:sldId id="279" r:id="rId16"/>
    <p:sldId id="274" r:id="rId17"/>
    <p:sldId id="275" r:id="rId18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0AFE"/>
    <a:srgbClr val="000000"/>
    <a:srgbClr val="41BDED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34C4D-F1F4-475D-99EA-16CAE778A5A0}" v="494" dt="2025-08-25T17:47:43.690"/>
    <p1510:client id="{893CDAC9-C2A1-4182-A359-7697251F313F}" v="767" dt="2025-08-25T20:45:29.556"/>
    <p1510:client id="{A44248E1-8C34-4458-B877-A86B865C63A3}" v="974" dt="2025-08-24T10:13:35.630"/>
    <p1510:client id="{A57DBD7D-22C5-4BA0-BBFE-5D0F1C820F83}" v="920" dt="2025-08-25T16:57:20.313"/>
    <p1510:client id="{C1B4AFFD-8D07-43CE-AFFD-B9D6E4381D53}" v="12" dt="2025-08-25T18:20:05.379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pPr rtl="0"/>
            <a:fld id="{47AA2E67-139F-4A1C-8664-9FBD52351679}" type="datetime1">
              <a:rPr lang="nl-NL" smtClean="0"/>
              <a:t>25-8-2025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37B95B5C-AE81-486B-8299-C690ADF087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fld id="{F5CF84EE-071D-4E28-ACBC-A1DD2E82312F}" type="datetime1">
              <a:rPr lang="nl-NL" smtClean="0"/>
              <a:pPr/>
              <a:t>25-8-2025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nl-NL"/>
            </a:defPPr>
          </a:lstStyle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nl-NL"/>
            </a:def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6922D2F8-28A7-48E8-ADD3-E9583D47D83D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718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76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043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045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695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9829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53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70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094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6922D2F8-28A7-48E8-ADD3-E9583D47D83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527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49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0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78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nl-NL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nl-NL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516717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 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fbeelding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nl-NL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nl-NL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0" name="Tijdelijke aanduiding voor afbeelding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nl-N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20" name="Tijdelijke aanduiding voor voettekst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21" name="Tijdelijke aanduiding voor dianumm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22" name="Tijdelijke aanduiding voor datum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36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26" name="Tijdelijke aanduiding voor tekst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1" name="Tijdelijke aanduiding voor voettekst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42" name="Tijdelijke aanduiding voor dianumm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43" name="Tijdelijke aanduiding voor datum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73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los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26" name="Tijdelijke aanduiding voor tekst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2" name="Tijdelijke aanduiding voor tekst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28" name="Tijdelijke aanduiding voor tekst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3" name="Tijdelijke aanduiding voor tekst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4" name="Tijdelijke aanduiding voor tekst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0" name="Tijdelijke aanduiding voor voettekst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b="1" noProof="0"/>
          </a:p>
        </p:txBody>
      </p:sp>
      <p:sp>
        <p:nvSpPr>
          <p:cNvPr id="21" name="Tijdelijke aanduiding voor dianumm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22" name="Tijdelijke aanduiding voor datum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b="1" cap="all" noProof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36" name="Tijdelijke aanduiding voor afbeelding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37" name="Tijdelijke aanduiding voor afbeelding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38" name="Tijdelijke aanduiding voor afbeelding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109290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33" name="Tijdelijke aanduiding voor tekst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32" name="Tijdelijke aanduiding voor tekst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58" name="Tijdelijke aanduiding voor tekst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57" name="Tijdelijke aanduiding voor tekst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4" name="Tijdelijke aanduiding voor tekst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63" name="Tijdelijke aanduiding voor tekst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7" name="Tijdelijke aanduiding voor tekst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66" name="Tijdelijke aanduiding voor tekst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2" name="Tijdelijke aanduiding voor voettekst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b="1" noProof="0"/>
          </a:p>
        </p:txBody>
      </p:sp>
      <p:sp>
        <p:nvSpPr>
          <p:cNvPr id="23" name="Tijdelijke aanduiding voor dianumm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24" name="Tijdelijke aanduiding voor datum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b="1" cap="all" noProof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05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05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05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nl-NL" sz="105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846484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voorde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nl-NL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18" name="Tijdelijke aanduiding voor voettekst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</a:p>
        </p:txBody>
      </p:sp>
      <p:sp>
        <p:nvSpPr>
          <p:cNvPr id="19" name="Tijdelijke aanduiding voor dianumm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20" name="Tijdelijke aanduiding voor datum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</a:p>
        </p:txBody>
      </p:sp>
    </p:spTree>
    <p:extLst>
      <p:ext uri="{BB962C8B-B14F-4D97-AF65-F5344CB8AC3E}">
        <p14:creationId xmlns:p14="http://schemas.microsoft.com/office/powerpoint/2010/main" val="420471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scheiding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nl-NL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763592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rijfs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11" name="Tijdelijke aanduiding voor tekst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4" name="Tijdelijke aanduiding voor tekst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0" name="Tijdelijke aanduiding voor voettekst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PRESENTATIETITEL</a:t>
            </a:r>
          </a:p>
        </p:txBody>
      </p:sp>
      <p:sp>
        <p:nvSpPr>
          <p:cNvPr id="21" name="Tijdelijke aanduiding voor dianumm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22" name="Tijdelijke aanduiding voor datum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</a:p>
        </p:txBody>
      </p:sp>
    </p:spTree>
    <p:extLst>
      <p:ext uri="{BB962C8B-B14F-4D97-AF65-F5344CB8AC3E}">
        <p14:creationId xmlns:p14="http://schemas.microsoft.com/office/powerpoint/2010/main" val="294209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44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zicht van marktkan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0" name="Tijdelijke aanduiding voor tekst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nl-NL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13" name="Tijdelijke aanduiding voor tekst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Hier tekst toevoegen</a:t>
            </a:r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nl-NL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33" name="Tijdelijke aanduiding voor tekst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Hier tekst toevoegen</a:t>
            </a:r>
          </a:p>
        </p:txBody>
      </p:sp>
      <p:sp>
        <p:nvSpPr>
          <p:cNvPr id="27" name="Tijdelijke aanduiding voor tekst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nl-NL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36" name="Tijdelijke aanduiding voor tekst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Hier tekst toevoegen</a:t>
            </a:r>
          </a:p>
        </p:txBody>
      </p:sp>
      <p:sp>
        <p:nvSpPr>
          <p:cNvPr id="20" name="Tijdelijke aanduiding voor voettekst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PRESENTATIETITEL</a:t>
            </a:r>
          </a:p>
        </p:txBody>
      </p:sp>
      <p:sp>
        <p:nvSpPr>
          <p:cNvPr id="21" name="Tijdelijke aanduiding voor dianumm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22" name="Tijdelijke aanduiding voor datum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</a:p>
        </p:txBody>
      </p:sp>
    </p:spTree>
    <p:extLst>
      <p:ext uri="{BB962C8B-B14F-4D97-AF65-F5344CB8AC3E}">
        <p14:creationId xmlns:p14="http://schemas.microsoft.com/office/powerpoint/2010/main" val="1914048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van marktkan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fbeelding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nl-NL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26" name="Tijdelijke aanduiding voor tekst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Ondertitel toevoegen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Ondertitel toevoegen</a:t>
            </a:r>
          </a:p>
        </p:txBody>
      </p:sp>
      <p:sp>
        <p:nvSpPr>
          <p:cNvPr id="28" name="Tijdelijke aanduiding voor tekst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nl-NL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Subtitel toevoegen</a:t>
            </a:r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Ondertitel toevoegen</a:t>
            </a:r>
          </a:p>
        </p:txBody>
      </p:sp>
      <p:sp>
        <p:nvSpPr>
          <p:cNvPr id="31" name="Tijdelijke aanduiding voor tekst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nl-NL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tekst</a:t>
            </a:r>
          </a:p>
        </p:txBody>
      </p:sp>
      <p:sp>
        <p:nvSpPr>
          <p:cNvPr id="32" name="Tijdelijke aanduiding voor tekst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Subtitel toevoegen</a:t>
            </a:r>
          </a:p>
        </p:txBody>
      </p:sp>
      <p:sp>
        <p:nvSpPr>
          <p:cNvPr id="33" name="Tijdelijke aanduiding voor tekst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Ondertitel toevoegen</a:t>
            </a:r>
          </a:p>
        </p:txBody>
      </p:sp>
      <p:sp>
        <p:nvSpPr>
          <p:cNvPr id="21" name="Tijdelijke aanduiding voor voettekst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22" name="Tijdelijke aanduiding voor dianumm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23" name="Tijdelijke aanduiding voor datum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38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ze concurren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Afbeelding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Subtitel toevoegen</a:t>
            </a: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Hier tekst toevoegen</a:t>
            </a:r>
          </a:p>
        </p:txBody>
      </p:sp>
      <p:sp>
        <p:nvSpPr>
          <p:cNvPr id="26" name="Tijdelijke aanduiding voor tekst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nl-NL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Subtitel toevoegen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Hier tekst toevoegen</a:t>
            </a:r>
          </a:p>
        </p:txBody>
      </p:sp>
      <p:sp>
        <p:nvSpPr>
          <p:cNvPr id="21" name="Tijdelijke aanduiding voor voettekst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22" name="Tijdelijke aanduiding voor dianumm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23" name="Tijdelijke aanduiding voor datum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91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ze concurrenti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32" name="Tijdelijke aanduiding voor tekst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0" name="Tijdelijke aanduiding voor tekst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54" name="Tijdelijke aanduiding voor tekst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9" name="Tijdelijke aanduiding voor tekst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38" name="Tijdelijke aanduiding voor tekst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4" name="Tijdelijke aanduiding voor tekst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2" name="Tijdelijke aanduiding voor tekst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6" name="Tijdelijke aanduiding voor tekst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34" name="Tijdelijke aanduiding voor tekst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jdelijke aanduiding voor voettekst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22" name="Tijdelijke aanduiding voor dianumm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23" name="Tijdelijke aanduiding voor datum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842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ei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8" name="Tijdelijke aanduiding voor tekst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Ondertitel toevoegen</a:t>
            </a:r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19" name="Tijdelijke aanduiding voor tekst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nl-NL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naam toe te voegen</a:t>
            </a:r>
          </a:p>
        </p:txBody>
      </p:sp>
      <p:sp>
        <p:nvSpPr>
          <p:cNvPr id="20" name="Tijdelijke aanduiding voor tekst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2" name="Tijdelijke aanduiding voor voettekst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dianumm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14" name="Tijdelijke aanduiding voor datum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052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jarig actie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Afbeelding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e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Rechte verbindingslijn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Rechte verbindingslijn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Rechte verbindingslijn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Rechte verbindingslijn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21" name="Tijdelijke aanduiding voor tekst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22" name="Tijdelijke aanduiding voor tekst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23" name="Tijdelijke aanduiding voor tekst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13" name="Tijdelijke aanduiding voor tekst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nl-NL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Jaar toevoegen</a:t>
            </a:r>
          </a:p>
        </p:txBody>
      </p:sp>
      <p:sp>
        <p:nvSpPr>
          <p:cNvPr id="42" name="Tijdelijke aanduiding voor tekst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3" name="Tijdelijke aanduiding voor tekst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4" name="Tijdelijke aanduiding voor tekst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5" name="Tijdelijke aanduiding voor tekst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6" name="Tijdelijke aanduiding voor tekst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7" name="Tijdelijke aanduiding voor tekst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9" name="Tijdelijke aanduiding voor tekst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50" name="Tijdelijke aanduiding voor tekst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51" name="Tijdelijke aanduiding voor tekst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52" name="Tijdelijke aanduiding voor tekst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53" name="Tijdelijke aanduiding voor tekst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24" name="Tijdelijke aanduiding voor tekst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25" name="Tijdelijke aanduiding voor tekst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26" name="Tijdelijke aanduiding voor tekst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14" name="Tijdelijke aanduiding voor tekst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nl-NL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Jaar toevoegen</a:t>
            </a:r>
          </a:p>
        </p:txBody>
      </p:sp>
      <p:sp>
        <p:nvSpPr>
          <p:cNvPr id="66" name="Tijdelijke aanduiding voor tekst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7" name="Tijdelijke aanduiding voor tekst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8" name="Tijdelijke aanduiding voor tekst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69" name="Tijdelijke aanduiding voor tekst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70" name="Tijdelijke aanduiding voor tekst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71" name="Tijdelijke aanduiding voor tekst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72" name="Tijdelijke aanduiding voor tekst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73" name="Tijdelijke aanduiding voor tekst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74" name="Tijdelijke aanduiding voor tekst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75" name="Tijdelijke aanduiding voor tekst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76" name="Tijdelijke aanduiding voor tekst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77" name="Tijdelijke aanduiding voor tekst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grpSp>
        <p:nvGrpSpPr>
          <p:cNvPr id="101" name="Groe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voettekst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dianumm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14" name="Tijdelijke aanduiding voor datum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566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ë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nl-N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lang="nl-N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lang="nl-N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lang="nl-N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lang="nl-N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12" name="Tijdelijke aanduiding voor voettekst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PRESENTATIETITEL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dianumm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14" name="Tijdelijke aanduiding voor datum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45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nnismaken met ons vierkoppig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4" name="Tijdelijke aanduiding voor afbeelding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7" name="Tijdelijke aanduiding voor afbeelding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6" name="Tijdelijke aanduiding voor afbeelding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25" name="Tijdelijke aanduiding voor tekst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26" name="Tijdelijke aanduiding voor tekst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28" name="Tijdelijke aanduiding voor tekst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31" name="Tijdelijke aanduiding voor tekst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32" name="Tijdelijke aanduiding voor tekst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33" name="Tijdelijke aanduiding voor tekst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39" name="Tijdelijke aanduiding voor voettekst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40" name="Tijdelijke aanduiding voor dianumm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41" name="Tijdelijke aanduiding voor datum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523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nnismaken met ons achtkoppi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34" name="Tijdelijke aanduiding voor afbeelding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81" name="Tijdelijke aanduiding voor afbeelding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85" name="Tijdelijke aanduiding voor afbeelding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87" name="Tijdelijke aanduiding voor afbeelding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42" name="Tijdelijke aanduiding voor tekst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43" name="Tijdelijke aanduiding voor tekst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44" name="Tijdelijke aanduiding voor tekst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45" name="Tijdelijke aanduiding voor tekst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46" name="Tijdelijke aanduiding voor tekst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47" name="Tijdelijke aanduiding voor tekst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97" name="Tijdelijke aanduiding voor afbeelding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99" name="Tijdelijke aanduiding voor afbeelding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01" name="Tijdelijke aanduiding voor afbeelding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103" name="Tijdelijke aanduiding voor afbeelding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nl-NL" sz="2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nl-NL" noProof="0"/>
              <a:t>Klik om foto toe te voegen</a:t>
            </a:r>
          </a:p>
        </p:txBody>
      </p:sp>
      <p:sp>
        <p:nvSpPr>
          <p:cNvPr id="73" name="Tijdelijke aanduiding voor tekst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74" name="Tijdelijke aanduiding voor tekst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75" name="Tijdelijke aanduiding voor tekst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76" name="Tijdelijke aanduiding voor tekst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77" name="Tijdelijke aanduiding voor tekst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78" name="Tijdelijke aanduiding voor tekst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79" name="Tijdelijke aanduiding voor tekst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nl-NL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Naam toevoegen</a:t>
            </a:r>
          </a:p>
        </p:txBody>
      </p:sp>
      <p:sp>
        <p:nvSpPr>
          <p:cNvPr id="80" name="Tijdelijke aanduiding voor tekst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88" name="Ova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98" name="Ova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100" name="Ova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102" name="Ova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104" name="Ova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 noProof="0">
              <a:latin typeface="Calibri" panose="020F0502020204030204" pitchFamily="34" charset="0"/>
            </a:endParaRPr>
          </a:p>
        </p:txBody>
      </p:sp>
      <p:sp>
        <p:nvSpPr>
          <p:cNvPr id="105" name="Tijdelijke aanduiding voor voettekst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106" name="Tijdelijke aanduiding voor dianumm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107" name="Tijdelijke aanduiding voor datum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462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Afbeelding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nl-NL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45" name="Tijdelijke aanduiding voor tekst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nl-NL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49" name="Tijdelijke aanduiding voor tekst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47" name="Tijdelijke aanduiding voor tekst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48" name="Tijdelijke aanduiding voor tekst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Titel toevoegen</a:t>
            </a:r>
          </a:p>
        </p:txBody>
      </p:sp>
      <p:sp>
        <p:nvSpPr>
          <p:cNvPr id="37" name="Tijdelijke aanduiding voor tekst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nl-NL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38" name="Tijdelijke aanduiding voor tekst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39" name="Tijdelijke aanduiding voor tekst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nl-NL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40" name="Tijdelijke aanduiding voor tekst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nl-NL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42" name="Tijdelijke aanduiding voor tekst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43" name="Tijdelijke aanduiding voor tekst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nl-NL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nl-NL" noProof="0"/>
              <a:t>Klik om titel toe te voegen</a:t>
            </a:r>
          </a:p>
        </p:txBody>
      </p:sp>
      <p:sp>
        <p:nvSpPr>
          <p:cNvPr id="44" name="Tijdelijke aanduiding voor tekst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nl-NL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2" name="Tijdelijke aanduiding voor voettekst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dianumm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14" name="Tijdelijke aanduiding voor datum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3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envat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nl-NL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nl-NL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tekst toe te voegen</a:t>
            </a:r>
          </a:p>
        </p:txBody>
      </p:sp>
      <p:sp>
        <p:nvSpPr>
          <p:cNvPr id="13" name="Tijdelijke aanduiding voor voettekst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14" name="Tijdelijke aanduiding voor dianumm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390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a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nl-NL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nl-NL" noProof="0"/>
              <a:t>Klik om titel toe te voegen</a:t>
            </a:r>
          </a:p>
        </p:txBody>
      </p:sp>
      <p:sp>
        <p:nvSpPr>
          <p:cNvPr id="10" name="Tijdelijke aanduiding voor tekst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nl-NL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nl-NL" noProof="0"/>
              <a:t>Klik om subtitel toe te voegen</a:t>
            </a:r>
          </a:p>
        </p:txBody>
      </p:sp>
      <p:sp>
        <p:nvSpPr>
          <p:cNvPr id="12" name="Tijdelijke aanduiding voor voettekst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nl-NL" noProof="0"/>
              <a:t>PRESENTATIETITEL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dianumm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nl-NL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nl-NL"/>
            </a:pPr>
            <a:fld id="{8D1FC6F8-0BCD-47E9-9C64-690771D9C143}" type="slidenum">
              <a:rPr lang="nl-NL" noProof="0" smtClean="0"/>
              <a:pPr>
                <a:defRPr lang="nl-NL"/>
              </a:pPr>
              <a:t>‹nr.›</a:t>
            </a:fld>
            <a:endParaRPr lang="nl-NL" noProof="0">
              <a:latin typeface="Calibri Light" panose="020F0302020204030204" pitchFamily="34" charset="0"/>
            </a:endParaRPr>
          </a:p>
        </p:txBody>
      </p:sp>
      <p:sp>
        <p:nvSpPr>
          <p:cNvPr id="14" name="Tijdelijke aanduiding voor datum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nl-NL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89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15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8/25/2025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429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8/25/2025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5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8/25/2025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7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7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9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74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sv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r>
              <a:rPr lang="nl-NL" err="1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/>
              </a:rPr>
              <a:t>Bikera</a:t>
            </a:r>
            <a:br>
              <a:rPr lang="nl-NL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/>
              </a:rPr>
            </a:br>
            <a:r>
              <a:rPr lang="nl-NL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/>
              </a:rPr>
              <a:t>NETWORK</a:t>
            </a:r>
            <a:endParaRPr lang="nl-NL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nl-NL"/>
            </a:defPPr>
          </a:lstStyle>
          <a:p>
            <a:r>
              <a:rPr lang="nl-NL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Eli Lievens</a:t>
            </a:r>
            <a:endParaRPr lang="nl-NL">
              <a:solidFill>
                <a:schemeClr val="accent3">
                  <a:lumMod val="40000"/>
                  <a:lumOff val="60000"/>
                </a:schemeClr>
              </a:solidFill>
              <a:ea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060" y="1708607"/>
            <a:ext cx="5178260" cy="580029"/>
          </a:xfrm>
        </p:spPr>
        <p:txBody>
          <a:bodyPr rtlCol="0"/>
          <a:lstStyle>
            <a:defPPr>
              <a:defRPr lang="nl-NL"/>
            </a:def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Community </a:t>
            </a:r>
            <a:r>
              <a:rPr lang="nl-NL" dirty="0" err="1">
                <a:solidFill>
                  <a:srgbClr val="41BDED"/>
                </a:solidFill>
                <a:latin typeface="Century Gothic"/>
              </a:rPr>
              <a:t>EFfort</a:t>
            </a:r>
            <a:endParaRPr lang="nl-NL" dirty="0" err="1">
              <a:solidFill>
                <a:srgbClr val="41BDED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TITEL PRESENTATIE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D1FC6F8-0BCD-47E9-9C64-690771D9C143}" type="slidenum">
              <a:rPr lang="nl-NL" dirty="0" smtClean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pPr rtl="0"/>
              <a:t>10</a:t>
            </a:fld>
            <a:endParaRPr lang="nl-NL" dirty="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DB3C387-5B09-7CA9-FACF-FD65A22D2B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87274" y="2821687"/>
            <a:ext cx="5824073" cy="1940149"/>
          </a:xfrm>
        </p:spPr>
        <p:txBody>
          <a:bodyPr/>
          <a:lstStyle/>
          <a:p>
            <a:r>
              <a:rPr lang="nl-NL" dirty="0">
                <a:latin typeface="Calibri Light"/>
                <a:ea typeface="Calibri Light"/>
                <a:cs typeface="Calibri Light"/>
              </a:rPr>
              <a:t>Val</a:t>
            </a: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47A5CD9-979D-C2E4-8248-A1D2112D42D7}"/>
              </a:ext>
            </a:extLst>
          </p:cNvPr>
          <p:cNvSpPr txBox="1"/>
          <p:nvPr/>
        </p:nvSpPr>
        <p:spPr>
          <a:xfrm>
            <a:off x="8023763" y="2517835"/>
            <a:ext cx="17884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 err="1">
                <a:solidFill>
                  <a:srgbClr val="F10AFE"/>
                </a:solidFill>
                <a:latin typeface="Century Gothic"/>
              </a:rPr>
              <a:t>Validators</a:t>
            </a:r>
            <a:r>
              <a:rPr lang="nl-NL" sz="2400" dirty="0">
                <a:solidFill>
                  <a:srgbClr val="F10AFE"/>
                </a:solidFill>
                <a:latin typeface="Century Gothic"/>
              </a:rPr>
              <a:t> 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A3D13F1-4D40-3217-B81D-4679661D279D}"/>
              </a:ext>
            </a:extLst>
          </p:cNvPr>
          <p:cNvSpPr txBox="1"/>
          <p:nvPr/>
        </p:nvSpPr>
        <p:spPr>
          <a:xfrm>
            <a:off x="1036367" y="2517833"/>
            <a:ext cx="17884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 err="1">
                <a:solidFill>
                  <a:srgbClr val="F10AFE"/>
                </a:solidFill>
                <a:latin typeface="Century Gothic"/>
              </a:rPr>
              <a:t>Bikers</a:t>
            </a:r>
            <a:endParaRPr lang="nl-NL" sz="2400">
              <a:solidFill>
                <a:srgbClr val="F10AFE"/>
              </a:solidFill>
              <a:latin typeface="Century Gothic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5FA83E4-66E3-CAD5-118A-200B7F1DFA2F}"/>
              </a:ext>
            </a:extLst>
          </p:cNvPr>
          <p:cNvSpPr txBox="1"/>
          <p:nvPr/>
        </p:nvSpPr>
        <p:spPr>
          <a:xfrm>
            <a:off x="4486932" y="2517834"/>
            <a:ext cx="2277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 dirty="0">
                <a:solidFill>
                  <a:srgbClr val="F10AFE"/>
                </a:solidFill>
                <a:latin typeface="Century Gothic"/>
              </a:rPr>
              <a:t>Supporters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52C8F16-BBFC-0058-F81A-7452B6CA7A0A}"/>
              </a:ext>
            </a:extLst>
          </p:cNvPr>
          <p:cNvSpPr txBox="1"/>
          <p:nvPr/>
        </p:nvSpPr>
        <p:spPr>
          <a:xfrm>
            <a:off x="560716" y="3445646"/>
            <a:ext cx="273245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dirty="0"/>
              <a:t>Using transportation</a:t>
            </a:r>
          </a:p>
          <a:p>
            <a:pPr marL="285750" indent="-285750">
              <a:buFont typeface="Arial"/>
              <a:buChar char="•"/>
            </a:pPr>
            <a:r>
              <a:rPr lang="nl-NL" dirty="0" err="1"/>
              <a:t>Adding</a:t>
            </a:r>
            <a:r>
              <a:rPr lang="nl-NL" dirty="0"/>
              <a:t> </a:t>
            </a:r>
            <a:r>
              <a:rPr lang="nl-NL" dirty="0" err="1"/>
              <a:t>randomness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Proof</a:t>
            </a:r>
            <a:r>
              <a:rPr lang="nl-NL" dirty="0"/>
              <a:t>-of-transit</a:t>
            </a:r>
          </a:p>
          <a:p>
            <a:pPr marL="285750" indent="-285750">
              <a:buFont typeface="Arial"/>
              <a:buChar char="•"/>
            </a:pPr>
            <a:r>
              <a:rPr lang="nl-NL" err="1"/>
              <a:t>Bounties</a:t>
            </a:r>
            <a:r>
              <a:rPr lang="nl-NL" dirty="0"/>
              <a:t> </a:t>
            </a:r>
            <a:r>
              <a:rPr lang="nl-NL" err="1"/>
              <a:t>for</a:t>
            </a:r>
            <a:r>
              <a:rPr lang="nl-NL" dirty="0"/>
              <a:t> </a:t>
            </a:r>
            <a:r>
              <a:rPr lang="nl-NL" err="1"/>
              <a:t>checking</a:t>
            </a:r>
            <a:r>
              <a:rPr lang="nl-NL" dirty="0"/>
              <a:t> </a:t>
            </a:r>
            <a:r>
              <a:rPr lang="nl-NL" err="1"/>
              <a:t>thieving</a:t>
            </a:r>
            <a:r>
              <a:rPr lang="nl-NL" dirty="0"/>
              <a:t> </a:t>
            </a:r>
            <a:r>
              <a:rPr lang="nl-NL" err="1"/>
              <a:t>attemps</a:t>
            </a:r>
            <a:endParaRPr lang="nl-NL" dirty="0" err="1"/>
          </a:p>
          <a:p>
            <a:pPr marL="285750" indent="-285750">
              <a:buFont typeface="Arial"/>
              <a:buChar char="•"/>
            </a:pPr>
            <a:r>
              <a:rPr lang="nl-NL" dirty="0" err="1"/>
              <a:t>Organize</a:t>
            </a:r>
            <a:r>
              <a:rPr lang="nl-NL" dirty="0"/>
              <a:t> races</a:t>
            </a:r>
          </a:p>
          <a:p>
            <a:pPr marL="285750" indent="-285750">
              <a:buFont typeface="Arial"/>
              <a:buChar char="•"/>
            </a:pP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8913121-8056-8B65-2E77-2339BF5EBDB1}"/>
              </a:ext>
            </a:extLst>
          </p:cNvPr>
          <p:cNvSpPr txBox="1"/>
          <p:nvPr/>
        </p:nvSpPr>
        <p:spPr>
          <a:xfrm>
            <a:off x="4025658" y="3445646"/>
            <a:ext cx="273245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dirty="0"/>
              <a:t>Offers transportation</a:t>
            </a:r>
          </a:p>
          <a:p>
            <a:pPr marL="285750" indent="-285750">
              <a:buFont typeface="Arial"/>
              <a:buChar char="•"/>
            </a:pPr>
            <a:r>
              <a:rPr lang="nl-NL" dirty="0"/>
              <a:t>Maintenance </a:t>
            </a:r>
          </a:p>
          <a:p>
            <a:pPr marL="285750" indent="-285750">
              <a:buFont typeface="Arial"/>
              <a:buChar char="•"/>
            </a:pPr>
            <a:r>
              <a:rPr lang="nl-NL" err="1"/>
              <a:t>Charging</a:t>
            </a:r>
            <a:endParaRPr lang="nl-NL" dirty="0" err="1"/>
          </a:p>
          <a:p>
            <a:pPr marL="285750" indent="-285750">
              <a:buFont typeface="Arial"/>
              <a:buChar char="•"/>
            </a:pPr>
            <a:endParaRPr lang="nl-NL" dirty="0"/>
          </a:p>
          <a:p>
            <a:pPr marL="285750" indent="-285750">
              <a:buFont typeface="Arial"/>
              <a:buChar char="•"/>
            </a:pPr>
            <a:endParaRPr lang="nl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8DF19D8-9022-3F99-508C-C3C91F34C696}"/>
              </a:ext>
            </a:extLst>
          </p:cNvPr>
          <p:cNvSpPr txBox="1"/>
          <p:nvPr/>
        </p:nvSpPr>
        <p:spPr>
          <a:xfrm>
            <a:off x="7548110" y="3445647"/>
            <a:ext cx="273245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dirty="0"/>
              <a:t>Run </a:t>
            </a:r>
            <a:r>
              <a:rPr lang="nl-NL" dirty="0" err="1"/>
              <a:t>nodes</a:t>
            </a:r>
          </a:p>
          <a:p>
            <a:pPr marL="285750" indent="-285750">
              <a:buFont typeface="Arial"/>
              <a:buChar char="•"/>
            </a:pPr>
            <a:r>
              <a:rPr lang="nl-NL" dirty="0" err="1"/>
              <a:t>Verify</a:t>
            </a:r>
            <a:r>
              <a:rPr lang="nl-NL" dirty="0"/>
              <a:t> </a:t>
            </a:r>
            <a:r>
              <a:rPr lang="nl-NL" dirty="0" err="1"/>
              <a:t>vehicles</a:t>
            </a:r>
            <a:r>
              <a:rPr lang="nl-NL" dirty="0"/>
              <a:t> </a:t>
            </a:r>
          </a:p>
          <a:p>
            <a:pPr marL="285750" indent="-285750">
              <a:buFont typeface="Arial"/>
              <a:buChar char="•"/>
            </a:pPr>
            <a:endParaRPr lang="nl-NL" dirty="0"/>
          </a:p>
          <a:p>
            <a:pPr marL="285750" indent="-285750">
              <a:buFont typeface="Arial"/>
              <a:buChar char="•"/>
            </a:pPr>
            <a:endParaRPr lang="nl-NL" dirty="0"/>
          </a:p>
          <a:p>
            <a:pPr marL="285750" indent="-285750">
              <a:buFont typeface="Arial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18" y="400972"/>
            <a:ext cx="5424988" cy="57924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>
                <a:solidFill>
                  <a:srgbClr val="41BDED"/>
                </a:solidFill>
                <a:latin typeface="Century Gothic"/>
              </a:rPr>
              <a:t>Architecture</a:t>
            </a:r>
          </a:p>
        </p:txBody>
      </p:sp>
      <p:sp>
        <p:nvSpPr>
          <p:cNvPr id="40" name="Tijdelijke aanduiding voor tekst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246" y="5272556"/>
            <a:ext cx="2806280" cy="365125"/>
          </a:xfr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</a:lstStyle>
          <a:p>
            <a:r>
              <a:rPr lang="nl-NL" err="1">
                <a:solidFill>
                  <a:srgbClr val="41BDED"/>
                </a:solidFill>
                <a:latin typeface="Century Gothic"/>
              </a:rPr>
              <a:t>Integrated</a:t>
            </a:r>
            <a:r>
              <a:rPr lang="nl-NL" dirty="0">
                <a:solidFill>
                  <a:srgbClr val="41BDED"/>
                </a:solidFill>
                <a:latin typeface="Century Gothic"/>
              </a:rPr>
              <a:t> Bike</a:t>
            </a:r>
            <a:endParaRPr lang="nl-NL">
              <a:solidFill>
                <a:srgbClr val="41BDED"/>
              </a:solidFill>
            </a:endParaRP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387" y="3214021"/>
            <a:ext cx="2734394" cy="8970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nl-NL"/>
            </a:def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Cloud </a:t>
            </a:r>
            <a:r>
              <a:rPr lang="nl-NL" dirty="0" err="1">
                <a:solidFill>
                  <a:srgbClr val="41BDED"/>
                </a:solidFill>
                <a:latin typeface="Century Gothic"/>
              </a:rPr>
              <a:t>Compute</a:t>
            </a:r>
            <a:r>
              <a:rPr lang="nl-NL" dirty="0">
                <a:solidFill>
                  <a:srgbClr val="41BDED"/>
                </a:solidFill>
                <a:latin typeface="Century Gothic"/>
              </a:rPr>
              <a:t>;</a:t>
            </a:r>
            <a:br>
              <a:rPr lang="nl-NL" dirty="0">
                <a:solidFill>
                  <a:srgbClr val="41BDED"/>
                </a:solidFill>
                <a:latin typeface="Century Gothic"/>
              </a:rPr>
            </a:br>
            <a:r>
              <a:rPr lang="nl-NL" dirty="0" err="1">
                <a:solidFill>
                  <a:srgbClr val="41BDED"/>
                </a:solidFill>
                <a:latin typeface="Century Gothic"/>
              </a:rPr>
              <a:t>cloudflare</a:t>
            </a:r>
            <a:r>
              <a:rPr lang="nl-NL" dirty="0">
                <a:solidFill>
                  <a:srgbClr val="41BDED"/>
                </a:solidFill>
                <a:latin typeface="Century Gothic"/>
              </a:rPr>
              <a:t>, </a:t>
            </a:r>
            <a:r>
              <a:rPr lang="nl-NL" dirty="0" err="1">
                <a:solidFill>
                  <a:srgbClr val="41BDED"/>
                </a:solidFill>
                <a:latin typeface="Century Gothic"/>
              </a:rPr>
              <a:t>replit</a:t>
            </a:r>
            <a:br>
              <a:rPr lang="nl-NL" dirty="0">
                <a:solidFill>
                  <a:srgbClr val="41BDED"/>
                </a:solidFill>
              </a:rPr>
            </a:br>
            <a:endParaRPr lang="nl-NL">
              <a:solidFill>
                <a:srgbClr val="41BDED"/>
              </a:solidFill>
            </a:endParaRPr>
          </a:p>
        </p:txBody>
      </p:sp>
      <p:sp>
        <p:nvSpPr>
          <p:cNvPr id="44" name="Tijdelijke aanduiding voor tekst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42095" y="2293871"/>
            <a:ext cx="2792881" cy="2277311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nl-NL"/>
            </a:defPPr>
          </a:lstStyle>
          <a:p>
            <a:r>
              <a:rPr lang="nl-NL" sz="2400" dirty="0">
                <a:solidFill>
                  <a:srgbClr val="41BDED"/>
                </a:solidFill>
                <a:latin typeface="Century Gothic"/>
              </a:rPr>
              <a:t>ICP </a:t>
            </a:r>
          </a:p>
          <a:p>
            <a:r>
              <a:rPr lang="nl-NL" sz="2400" dirty="0" err="1">
                <a:solidFill>
                  <a:srgbClr val="41BDED"/>
                </a:solidFill>
                <a:latin typeface="Century Gothic"/>
              </a:rPr>
              <a:t>Canisters</a:t>
            </a:r>
            <a:endParaRPr lang="nl-NL" sz="2400">
              <a:solidFill>
                <a:srgbClr val="41BDED"/>
              </a:solidFill>
              <a:latin typeface="Century Gothic"/>
            </a:endParaRPr>
          </a:p>
          <a:p>
            <a:r>
              <a:rPr lang="nl-NL" sz="1400" dirty="0" err="1">
                <a:solidFill>
                  <a:srgbClr val="F10AFE"/>
                </a:solidFill>
                <a:latin typeface="Century Gothic"/>
              </a:rPr>
              <a:t>Consenus</a:t>
            </a:r>
            <a:r>
              <a:rPr lang="nl-NL" sz="1400" dirty="0">
                <a:solidFill>
                  <a:srgbClr val="F10AFE"/>
                </a:solidFill>
                <a:latin typeface="Century Gothic"/>
              </a:rPr>
              <a:t> </a:t>
            </a:r>
            <a:br>
              <a:rPr lang="nl-NL" dirty="0">
                <a:solidFill>
                  <a:srgbClr val="F10AFE"/>
                </a:solidFill>
                <a:latin typeface="Century Gothic"/>
              </a:rPr>
            </a:br>
            <a:r>
              <a:rPr lang="nl-NL" sz="1400" dirty="0" err="1">
                <a:solidFill>
                  <a:srgbClr val="F10AFE"/>
                </a:solidFill>
                <a:latin typeface="Century Gothic"/>
              </a:rPr>
              <a:t>immutability</a:t>
            </a:r>
            <a:endParaRPr lang="nl-NL" sz="1400">
              <a:solidFill>
                <a:srgbClr val="F10AFE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TITEL PRESENTATIE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D1FC6F8-0BCD-47E9-9C64-690771D9C143}" type="slidenum">
              <a:rPr lang="nl-NL" dirty="0" smtClean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pPr rtl="0"/>
              <a:t>11</a:t>
            </a:fld>
            <a:endParaRPr lang="nl-NL">
              <a:solidFill>
                <a:srgbClr val="64924A"/>
              </a:solidFill>
              <a:ea typeface="Calibri Light" panose="020F0302020204030204" pitchFamily="34" charset="0"/>
            </a:endParaRPr>
          </a:p>
        </p:txBody>
      </p:sp>
      <p:sp>
        <p:nvSpPr>
          <p:cNvPr id="5" name="Tijdelijke aanduiding voor tekst 39">
            <a:extLst>
              <a:ext uri="{FF2B5EF4-FFF2-40B4-BE49-F238E27FC236}">
                <a16:creationId xmlns:a16="http://schemas.microsoft.com/office/drawing/2014/main" id="{3D2967CB-0E3A-D498-8FCC-B2B62C13C64D}"/>
              </a:ext>
            </a:extLst>
          </p:cNvPr>
          <p:cNvSpPr txBox="1">
            <a:spLocks/>
          </p:cNvSpPr>
          <p:nvPr/>
        </p:nvSpPr>
        <p:spPr>
          <a:xfrm>
            <a:off x="-118542" y="1916883"/>
            <a:ext cx="280628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Mobile App</a:t>
            </a:r>
            <a:endParaRPr lang="nl-NL" dirty="0">
              <a:solidFill>
                <a:srgbClr val="41BDED"/>
              </a:solidFill>
            </a:endParaRPr>
          </a:p>
        </p:txBody>
      </p:sp>
      <p:sp>
        <p:nvSpPr>
          <p:cNvPr id="7" name="Tijdelijke aanduiding voor tekst 39">
            <a:extLst>
              <a:ext uri="{FF2B5EF4-FFF2-40B4-BE49-F238E27FC236}">
                <a16:creationId xmlns:a16="http://schemas.microsoft.com/office/drawing/2014/main" id="{5A1C5263-B8D2-E3D7-EC15-7C26D501A3E2}"/>
              </a:ext>
            </a:extLst>
          </p:cNvPr>
          <p:cNvSpPr txBox="1">
            <a:spLocks/>
          </p:cNvSpPr>
          <p:nvPr/>
        </p:nvSpPr>
        <p:spPr>
          <a:xfrm>
            <a:off x="-132920" y="3167711"/>
            <a:ext cx="280628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Web app </a:t>
            </a:r>
            <a:endParaRPr lang="nl-NL" dirty="0">
              <a:solidFill>
                <a:srgbClr val="41BDED"/>
              </a:solidFill>
            </a:endParaRPr>
          </a:p>
        </p:txBody>
      </p:sp>
      <p:sp>
        <p:nvSpPr>
          <p:cNvPr id="11" name="Tijdelijke aanduiding voor tekst 39">
            <a:extLst>
              <a:ext uri="{FF2B5EF4-FFF2-40B4-BE49-F238E27FC236}">
                <a16:creationId xmlns:a16="http://schemas.microsoft.com/office/drawing/2014/main" id="{0F24DA3B-033E-35F0-FAFD-11C493BB7B31}"/>
              </a:ext>
            </a:extLst>
          </p:cNvPr>
          <p:cNvSpPr txBox="1">
            <a:spLocks/>
          </p:cNvSpPr>
          <p:nvPr/>
        </p:nvSpPr>
        <p:spPr>
          <a:xfrm>
            <a:off x="-132920" y="4375408"/>
            <a:ext cx="280628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Bike Lock </a:t>
            </a:r>
            <a:endParaRPr lang="nl-NL" dirty="0">
              <a:solidFill>
                <a:srgbClr val="41BDED"/>
              </a:solidFill>
            </a:endParaRPr>
          </a:p>
        </p:txBody>
      </p:sp>
      <p:sp>
        <p:nvSpPr>
          <p:cNvPr id="20" name="Tijdelijke aanduiding voor tekst 39">
            <a:extLst>
              <a:ext uri="{FF2B5EF4-FFF2-40B4-BE49-F238E27FC236}">
                <a16:creationId xmlns:a16="http://schemas.microsoft.com/office/drawing/2014/main" id="{21F7FD52-8964-E873-12B2-907842BAC279}"/>
              </a:ext>
            </a:extLst>
          </p:cNvPr>
          <p:cNvSpPr txBox="1">
            <a:spLocks/>
          </p:cNvSpPr>
          <p:nvPr/>
        </p:nvSpPr>
        <p:spPr>
          <a:xfrm>
            <a:off x="3590817" y="1988768"/>
            <a:ext cx="2806279" cy="8827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Cloud Database;</a:t>
            </a:r>
            <a:br>
              <a:rPr lang="nl-NL" dirty="0">
                <a:solidFill>
                  <a:srgbClr val="41BDED"/>
                </a:solidFill>
                <a:latin typeface="Century Gothic"/>
              </a:rPr>
            </a:br>
            <a:r>
              <a:rPr lang="nl-NL" err="1">
                <a:solidFill>
                  <a:srgbClr val="41BDED"/>
                </a:solidFill>
                <a:latin typeface="Century Gothic"/>
              </a:rPr>
              <a:t>Supabase</a:t>
            </a:r>
            <a:br>
              <a:rPr lang="nl-NL" dirty="0"/>
            </a:br>
            <a:endParaRPr lang="nl-NL">
              <a:solidFill>
                <a:srgbClr val="41BDED"/>
              </a:solidFill>
            </a:endParaRPr>
          </a:p>
        </p:txBody>
      </p:sp>
      <p:sp>
        <p:nvSpPr>
          <p:cNvPr id="21" name="Tijdelijke aanduiding voor tekst 39">
            <a:extLst>
              <a:ext uri="{FF2B5EF4-FFF2-40B4-BE49-F238E27FC236}">
                <a16:creationId xmlns:a16="http://schemas.microsoft.com/office/drawing/2014/main" id="{A57E53C7-59F0-972D-ABB8-7EF2268AE9F4}"/>
              </a:ext>
            </a:extLst>
          </p:cNvPr>
          <p:cNvSpPr txBox="1">
            <a:spLocks/>
          </p:cNvSpPr>
          <p:nvPr/>
        </p:nvSpPr>
        <p:spPr>
          <a:xfrm>
            <a:off x="9686816" y="2031899"/>
            <a:ext cx="280628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>
                <a:solidFill>
                  <a:srgbClr val="41BDED"/>
                </a:solidFill>
                <a:latin typeface="Century Gothic"/>
              </a:rPr>
              <a:t>Solana</a:t>
            </a:r>
            <a:endParaRPr lang="nl-NL">
              <a:solidFill>
                <a:srgbClr val="41BDED"/>
              </a:solidFill>
            </a:endParaRPr>
          </a:p>
        </p:txBody>
      </p:sp>
      <p:sp>
        <p:nvSpPr>
          <p:cNvPr id="22" name="Tijdelijke aanduiding voor tekst 39">
            <a:extLst>
              <a:ext uri="{FF2B5EF4-FFF2-40B4-BE49-F238E27FC236}">
                <a16:creationId xmlns:a16="http://schemas.microsoft.com/office/drawing/2014/main" id="{631C8627-3D6F-5C4E-BBF3-224EB169726D}"/>
              </a:ext>
            </a:extLst>
          </p:cNvPr>
          <p:cNvSpPr txBox="1">
            <a:spLocks/>
          </p:cNvSpPr>
          <p:nvPr/>
        </p:nvSpPr>
        <p:spPr>
          <a:xfrm>
            <a:off x="10750741" y="2980805"/>
            <a:ext cx="70718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BNB</a:t>
            </a:r>
            <a:endParaRPr lang="nl-NL" dirty="0">
              <a:solidFill>
                <a:srgbClr val="41BDED"/>
              </a:solidFill>
            </a:endParaRPr>
          </a:p>
        </p:txBody>
      </p:sp>
      <p:sp>
        <p:nvSpPr>
          <p:cNvPr id="24" name="Tijdelijke aanduiding voor tekst 41">
            <a:extLst>
              <a:ext uri="{FF2B5EF4-FFF2-40B4-BE49-F238E27FC236}">
                <a16:creationId xmlns:a16="http://schemas.microsoft.com/office/drawing/2014/main" id="{CC1204FA-8DD9-753E-35F3-E1E606BC7FD6}"/>
              </a:ext>
            </a:extLst>
          </p:cNvPr>
          <p:cNvSpPr txBox="1">
            <a:spLocks/>
          </p:cNvSpPr>
          <p:nvPr/>
        </p:nvSpPr>
        <p:spPr>
          <a:xfrm>
            <a:off x="9727749" y="3912760"/>
            <a:ext cx="2720016" cy="465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>
                <a:solidFill>
                  <a:srgbClr val="41BDED"/>
                </a:solidFill>
                <a:latin typeface="Century Gothic"/>
              </a:rPr>
              <a:t>Ethereum</a:t>
            </a:r>
            <a:r>
              <a:rPr lang="nl-NL" dirty="0">
                <a:solidFill>
                  <a:srgbClr val="41BDED"/>
                </a:solidFill>
                <a:latin typeface="Century Gothic"/>
              </a:rPr>
              <a:t>/L2</a:t>
            </a:r>
            <a:endParaRPr lang="nl-NL">
              <a:solidFill>
                <a:srgbClr val="41BDED"/>
              </a:solidFill>
            </a:endParaRPr>
          </a:p>
        </p:txBody>
      </p:sp>
      <p:sp>
        <p:nvSpPr>
          <p:cNvPr id="26" name="Tijdelijke aanduiding voor tekst 41">
            <a:extLst>
              <a:ext uri="{FF2B5EF4-FFF2-40B4-BE49-F238E27FC236}">
                <a16:creationId xmlns:a16="http://schemas.microsoft.com/office/drawing/2014/main" id="{793CCFE5-A8C4-3B47-D34A-380BC7DE3D3A}"/>
              </a:ext>
            </a:extLst>
          </p:cNvPr>
          <p:cNvSpPr txBox="1">
            <a:spLocks/>
          </p:cNvSpPr>
          <p:nvPr/>
        </p:nvSpPr>
        <p:spPr>
          <a:xfrm>
            <a:off x="9684618" y="4933553"/>
            <a:ext cx="280628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err="1">
                <a:solidFill>
                  <a:srgbClr val="41BDED"/>
                </a:solidFill>
                <a:latin typeface="Century Gothic"/>
              </a:rPr>
              <a:t>Avalanche</a:t>
            </a:r>
            <a:endParaRPr lang="nl-NL" err="1">
              <a:solidFill>
                <a:srgbClr val="41BDED"/>
              </a:solidFill>
            </a:endParaRP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B3F55CA9-2C02-19AF-ECBC-DCCCF669834E}"/>
              </a:ext>
            </a:extLst>
          </p:cNvPr>
          <p:cNvSpPr/>
          <p:nvPr/>
        </p:nvSpPr>
        <p:spPr>
          <a:xfrm>
            <a:off x="387589" y="1775604"/>
            <a:ext cx="1793875" cy="698500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46B09874-81CC-572E-55D5-F5FDA8843A50}"/>
              </a:ext>
            </a:extLst>
          </p:cNvPr>
          <p:cNvSpPr/>
          <p:nvPr/>
        </p:nvSpPr>
        <p:spPr>
          <a:xfrm>
            <a:off x="373210" y="3026433"/>
            <a:ext cx="1793875" cy="698500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89B7F839-DDCA-7F9B-FD6A-989B44513F13}"/>
              </a:ext>
            </a:extLst>
          </p:cNvPr>
          <p:cNvSpPr/>
          <p:nvPr/>
        </p:nvSpPr>
        <p:spPr>
          <a:xfrm>
            <a:off x="373209" y="4205376"/>
            <a:ext cx="1793875" cy="698500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A3ADA9E2-56B1-173E-F767-D9B68A7151DC}"/>
              </a:ext>
            </a:extLst>
          </p:cNvPr>
          <p:cNvSpPr/>
          <p:nvPr/>
        </p:nvSpPr>
        <p:spPr>
          <a:xfrm>
            <a:off x="373208" y="5096772"/>
            <a:ext cx="2297082" cy="727254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C90D16C8-1F4E-DB0D-5570-B87B30735463}"/>
              </a:ext>
            </a:extLst>
          </p:cNvPr>
          <p:cNvSpPr/>
          <p:nvPr/>
        </p:nvSpPr>
        <p:spPr>
          <a:xfrm>
            <a:off x="3723132" y="1847489"/>
            <a:ext cx="2541496" cy="871026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26B0BCF1-811B-F393-FCD7-94652D3CC3B2}"/>
              </a:ext>
            </a:extLst>
          </p:cNvPr>
          <p:cNvSpPr/>
          <p:nvPr/>
        </p:nvSpPr>
        <p:spPr>
          <a:xfrm>
            <a:off x="3708754" y="3098319"/>
            <a:ext cx="2685270" cy="885404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Tijdelijke aanduiding voor tekst 41">
            <a:extLst>
              <a:ext uri="{FF2B5EF4-FFF2-40B4-BE49-F238E27FC236}">
                <a16:creationId xmlns:a16="http://schemas.microsoft.com/office/drawing/2014/main" id="{634DC15F-C421-9157-9AAF-D9716D7DEB1C}"/>
              </a:ext>
            </a:extLst>
          </p:cNvPr>
          <p:cNvSpPr txBox="1">
            <a:spLocks/>
          </p:cNvSpPr>
          <p:nvPr/>
        </p:nvSpPr>
        <p:spPr>
          <a:xfrm>
            <a:off x="3617372" y="4876045"/>
            <a:ext cx="2676885" cy="114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Wireless Gateway;</a:t>
            </a:r>
            <a:br>
              <a:rPr lang="nl-NL" dirty="0">
                <a:solidFill>
                  <a:srgbClr val="41BDED"/>
                </a:solidFill>
                <a:latin typeface="Century Gothic"/>
              </a:rPr>
            </a:br>
            <a:r>
              <a:rPr lang="nl-NL" dirty="0">
                <a:solidFill>
                  <a:srgbClr val="41BDED"/>
                </a:solidFill>
                <a:latin typeface="Century Gothic"/>
              </a:rPr>
              <a:t>Helium </a:t>
            </a:r>
            <a:r>
              <a:rPr lang="nl-NL" dirty="0" err="1">
                <a:solidFill>
                  <a:srgbClr val="41BDED"/>
                </a:solidFill>
                <a:latin typeface="Century Gothic"/>
              </a:rPr>
              <a:t>network</a:t>
            </a:r>
            <a:r>
              <a:rPr lang="nl-NL" dirty="0">
                <a:solidFill>
                  <a:srgbClr val="41BDED"/>
                </a:solidFill>
                <a:latin typeface="Century Gothic"/>
              </a:rPr>
              <a:t>, </a:t>
            </a:r>
            <a:br>
              <a:rPr lang="en-US" dirty="0"/>
            </a:br>
            <a:r>
              <a:rPr lang="nl-NL" dirty="0" err="1">
                <a:solidFill>
                  <a:srgbClr val="41BDED"/>
                </a:solidFill>
                <a:latin typeface="Century Gothic"/>
              </a:rPr>
              <a:t>thingsix</a:t>
            </a:r>
            <a:r>
              <a:rPr lang="nl-NL" dirty="0">
                <a:solidFill>
                  <a:srgbClr val="41BDED"/>
                </a:solidFill>
                <a:latin typeface="Century Gothic"/>
              </a:rPr>
              <a:t>, </a:t>
            </a:r>
            <a:r>
              <a:rPr lang="nl-NL" dirty="0" err="1">
                <a:solidFill>
                  <a:srgbClr val="41BDED"/>
                </a:solidFill>
                <a:latin typeface="Century Gothic"/>
              </a:rPr>
              <a:t>Raspberry</a:t>
            </a:r>
            <a:r>
              <a:rPr lang="nl-NL" dirty="0">
                <a:solidFill>
                  <a:srgbClr val="41BDED"/>
                </a:solidFill>
                <a:latin typeface="Century Gothic"/>
              </a:rPr>
              <a:t> </a:t>
            </a:r>
            <a:r>
              <a:rPr lang="nl-NL" dirty="0" err="1">
                <a:solidFill>
                  <a:srgbClr val="41BDED"/>
                </a:solidFill>
                <a:latin typeface="Century Gothic"/>
              </a:rPr>
              <a:t>Pie</a:t>
            </a:r>
            <a:br>
              <a:rPr lang="nl-NL" dirty="0"/>
            </a:br>
            <a:endParaRPr lang="nl-NL">
              <a:solidFill>
                <a:srgbClr val="41BDED"/>
              </a:solidFill>
            </a:endParaRP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1DFC38F0-D73F-8F49-C97A-5FA53C5F16C5}"/>
              </a:ext>
            </a:extLst>
          </p:cNvPr>
          <p:cNvSpPr/>
          <p:nvPr/>
        </p:nvSpPr>
        <p:spPr>
          <a:xfrm>
            <a:off x="7331849" y="2120659"/>
            <a:ext cx="1980779" cy="2553174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A0FFB50-58E1-FE24-E2E9-98981F6F912C}"/>
              </a:ext>
            </a:extLst>
          </p:cNvPr>
          <p:cNvSpPr/>
          <p:nvPr/>
        </p:nvSpPr>
        <p:spPr>
          <a:xfrm>
            <a:off x="3608112" y="4679827"/>
            <a:ext cx="2685270" cy="1144196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FCDAC7D3-9B7A-89FC-4197-1788208674D3}"/>
              </a:ext>
            </a:extLst>
          </p:cNvPr>
          <p:cNvCxnSpPr/>
          <p:nvPr/>
        </p:nvCxnSpPr>
        <p:spPr>
          <a:xfrm>
            <a:off x="2223998" y="2171878"/>
            <a:ext cx="1141202" cy="479545"/>
          </a:xfrm>
          <a:prstGeom prst="straightConnector1">
            <a:avLst/>
          </a:prstGeom>
          <a:ln w="57150">
            <a:solidFill>
              <a:srgbClr val="41BD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856A2DC-0B29-2C26-FDB1-AEB29E9E1953}"/>
              </a:ext>
            </a:extLst>
          </p:cNvPr>
          <p:cNvCxnSpPr/>
          <p:nvPr/>
        </p:nvCxnSpPr>
        <p:spPr>
          <a:xfrm>
            <a:off x="2190749" y="4450990"/>
            <a:ext cx="1397898" cy="587974"/>
          </a:xfrm>
          <a:prstGeom prst="straightConnector1">
            <a:avLst/>
          </a:prstGeom>
          <a:ln w="57150">
            <a:solidFill>
              <a:srgbClr val="41BD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08C48E9C-3928-5857-7E34-8CE13A1C42A3}"/>
              </a:ext>
            </a:extLst>
          </p:cNvPr>
          <p:cNvCxnSpPr/>
          <p:nvPr/>
        </p:nvCxnSpPr>
        <p:spPr>
          <a:xfrm flipV="1">
            <a:off x="2717620" y="5247136"/>
            <a:ext cx="844370" cy="209370"/>
          </a:xfrm>
          <a:prstGeom prst="straightConnector1">
            <a:avLst/>
          </a:prstGeom>
          <a:ln w="57150">
            <a:solidFill>
              <a:srgbClr val="41BD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CDC29C07-18A1-513C-4F5D-88FACB481775}"/>
              </a:ext>
            </a:extLst>
          </p:cNvPr>
          <p:cNvCxnSpPr/>
          <p:nvPr/>
        </p:nvCxnSpPr>
        <p:spPr>
          <a:xfrm flipV="1">
            <a:off x="4859248" y="4248509"/>
            <a:ext cx="25759" cy="412749"/>
          </a:xfrm>
          <a:prstGeom prst="straightConnector1">
            <a:avLst/>
          </a:prstGeom>
          <a:ln w="57150">
            <a:solidFill>
              <a:srgbClr val="41BD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1B91C1E-D3A3-F90C-EEA5-675942033BC2}"/>
              </a:ext>
            </a:extLst>
          </p:cNvPr>
          <p:cNvCxnSpPr>
            <a:cxnSpLocks/>
          </p:cNvCxnSpPr>
          <p:nvPr/>
        </p:nvCxnSpPr>
        <p:spPr>
          <a:xfrm flipV="1">
            <a:off x="2209620" y="3169007"/>
            <a:ext cx="1155579" cy="268077"/>
          </a:xfrm>
          <a:prstGeom prst="straightConnector1">
            <a:avLst/>
          </a:prstGeom>
          <a:ln w="57150">
            <a:solidFill>
              <a:srgbClr val="41BD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25A77743-5712-2D20-62F2-54719DC3561B}"/>
              </a:ext>
            </a:extLst>
          </p:cNvPr>
          <p:cNvSpPr/>
          <p:nvPr/>
        </p:nvSpPr>
        <p:spPr>
          <a:xfrm>
            <a:off x="3381374" y="1555750"/>
            <a:ext cx="3190875" cy="2667000"/>
          </a:xfrm>
          <a:prstGeom prst="rect">
            <a:avLst/>
          </a:prstGeom>
          <a:noFill/>
          <a:ln>
            <a:solidFill>
              <a:srgbClr val="41B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4C44A0C-DE48-8532-D7C7-7A24A56A6685}"/>
              </a:ext>
            </a:extLst>
          </p:cNvPr>
          <p:cNvCxnSpPr/>
          <p:nvPr/>
        </p:nvCxnSpPr>
        <p:spPr>
          <a:xfrm flipV="1">
            <a:off x="6585129" y="3033622"/>
            <a:ext cx="749120" cy="128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hoek 16">
            <a:extLst>
              <a:ext uri="{FF2B5EF4-FFF2-40B4-BE49-F238E27FC236}">
                <a16:creationId xmlns:a16="http://schemas.microsoft.com/office/drawing/2014/main" id="{B24EE2BF-0829-DFE6-F2E7-D502F5BCF8A4}"/>
              </a:ext>
            </a:extLst>
          </p:cNvPr>
          <p:cNvSpPr/>
          <p:nvPr/>
        </p:nvSpPr>
        <p:spPr>
          <a:xfrm>
            <a:off x="10322342" y="1933753"/>
            <a:ext cx="1535083" cy="569104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610F5808-3E76-AD4A-4CA3-E95C4AFDB3F3}"/>
              </a:ext>
            </a:extLst>
          </p:cNvPr>
          <p:cNvSpPr/>
          <p:nvPr/>
        </p:nvSpPr>
        <p:spPr>
          <a:xfrm>
            <a:off x="10609888" y="2882658"/>
            <a:ext cx="902480" cy="569104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D4877184-690B-C45B-E273-A5EB5BE6224C}"/>
              </a:ext>
            </a:extLst>
          </p:cNvPr>
          <p:cNvSpPr/>
          <p:nvPr/>
        </p:nvSpPr>
        <p:spPr>
          <a:xfrm>
            <a:off x="10164192" y="3917828"/>
            <a:ext cx="1865760" cy="468463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3BA764D0-83A8-ADB6-8ADF-65F5F02D3DC3}"/>
              </a:ext>
            </a:extLst>
          </p:cNvPr>
          <p:cNvSpPr/>
          <p:nvPr/>
        </p:nvSpPr>
        <p:spPr>
          <a:xfrm>
            <a:off x="10322343" y="4938620"/>
            <a:ext cx="1491949" cy="511595"/>
          </a:xfrm>
          <a:prstGeom prst="rect">
            <a:avLst/>
          </a:prstGeom>
          <a:noFill/>
          <a:ln w="57150">
            <a:solidFill>
              <a:srgbClr val="F10A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482128E0-9A70-3FF7-EFA0-02225104A9B3}"/>
              </a:ext>
            </a:extLst>
          </p:cNvPr>
          <p:cNvSpPr txBox="1"/>
          <p:nvPr/>
        </p:nvSpPr>
        <p:spPr>
          <a:xfrm>
            <a:off x="2280309" y="1200509"/>
            <a:ext cx="101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dirty="0">
                <a:solidFill>
                  <a:srgbClr val="41BDED"/>
                </a:solidFill>
                <a:latin typeface="Century Gothic"/>
              </a:rPr>
              <a:t>Data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F58AFCB9-A969-4A09-578B-4BD0BC59C5D9}"/>
              </a:ext>
            </a:extLst>
          </p:cNvPr>
          <p:cNvSpPr txBox="1"/>
          <p:nvPr/>
        </p:nvSpPr>
        <p:spPr>
          <a:xfrm>
            <a:off x="6090309" y="1085489"/>
            <a:ext cx="225245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err="1"/>
              <a:t>Batched</a:t>
            </a:r>
            <a:r>
              <a:rPr lang="nl-NL" dirty="0"/>
              <a:t> Data</a:t>
            </a:r>
            <a:endParaRPr lang="nl-NL"/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21D02987-F54E-F841-3DD6-EE7746E12D17}"/>
              </a:ext>
            </a:extLst>
          </p:cNvPr>
          <p:cNvSpPr txBox="1"/>
          <p:nvPr/>
        </p:nvSpPr>
        <p:spPr>
          <a:xfrm>
            <a:off x="9310837" y="1128622"/>
            <a:ext cx="18355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>
                <a:solidFill>
                  <a:srgbClr val="F10AFE"/>
                </a:solidFill>
                <a:latin typeface="Century Gothic"/>
              </a:rPr>
              <a:t>Transactions </a:t>
            </a:r>
            <a:r>
              <a:rPr lang="nl-NL" err="1">
                <a:solidFill>
                  <a:srgbClr val="F10AFE"/>
                </a:solidFill>
                <a:latin typeface="Century Gothic"/>
              </a:rPr>
              <a:t>and</a:t>
            </a:r>
            <a:r>
              <a:rPr lang="nl-NL" dirty="0">
                <a:solidFill>
                  <a:srgbClr val="F10AFE"/>
                </a:solidFill>
                <a:latin typeface="Century Gothic"/>
              </a:rPr>
              <a:t> RPC calls</a:t>
            </a:r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01270F48-15D5-0ECD-82EC-81D3C94FD332}"/>
              </a:ext>
            </a:extLst>
          </p:cNvPr>
          <p:cNvCxnSpPr/>
          <p:nvPr/>
        </p:nvCxnSpPr>
        <p:spPr>
          <a:xfrm>
            <a:off x="9327613" y="3001574"/>
            <a:ext cx="1273832" cy="238664"/>
          </a:xfrm>
          <a:prstGeom prst="straightConnector1">
            <a:avLst/>
          </a:prstGeom>
          <a:ln w="57150">
            <a:solidFill>
              <a:srgbClr val="F10AF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CB698B66-0461-8D7F-9E7F-97A69D1077C1}"/>
              </a:ext>
            </a:extLst>
          </p:cNvPr>
          <p:cNvCxnSpPr>
            <a:cxnSpLocks/>
          </p:cNvCxnSpPr>
          <p:nvPr/>
        </p:nvCxnSpPr>
        <p:spPr>
          <a:xfrm flipV="1">
            <a:off x="9370745" y="2219446"/>
            <a:ext cx="856889" cy="20128"/>
          </a:xfrm>
          <a:prstGeom prst="straightConnector1">
            <a:avLst/>
          </a:prstGeom>
          <a:ln w="57150">
            <a:solidFill>
              <a:srgbClr val="F10AF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23742387-2EC4-E5CA-4873-24F99904352F}"/>
              </a:ext>
            </a:extLst>
          </p:cNvPr>
          <p:cNvCxnSpPr>
            <a:cxnSpLocks/>
          </p:cNvCxnSpPr>
          <p:nvPr/>
        </p:nvCxnSpPr>
        <p:spPr>
          <a:xfrm>
            <a:off x="9341990" y="3720442"/>
            <a:ext cx="799380" cy="425569"/>
          </a:xfrm>
          <a:prstGeom prst="straightConnector1">
            <a:avLst/>
          </a:prstGeom>
          <a:ln w="57150">
            <a:solidFill>
              <a:srgbClr val="F10AF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A285F528-2F85-2564-482C-E93DEE484C68}"/>
              </a:ext>
            </a:extLst>
          </p:cNvPr>
          <p:cNvCxnSpPr>
            <a:cxnSpLocks/>
          </p:cNvCxnSpPr>
          <p:nvPr/>
        </p:nvCxnSpPr>
        <p:spPr>
          <a:xfrm>
            <a:off x="9407998" y="4634567"/>
            <a:ext cx="770626" cy="483078"/>
          </a:xfrm>
          <a:prstGeom prst="straightConnector1">
            <a:avLst/>
          </a:prstGeom>
          <a:ln w="57150">
            <a:solidFill>
              <a:srgbClr val="F10AF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6C4B9-3134-B5D2-7701-FEEEA90E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743" y="673385"/>
            <a:ext cx="5097428" cy="918377"/>
          </a:xfrm>
        </p:spPr>
        <p:txBody>
          <a:bodyPr/>
          <a:lstStyle/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Prototype </a:t>
            </a:r>
            <a:r>
              <a:rPr lang="nl-NL" dirty="0" err="1">
                <a:solidFill>
                  <a:srgbClr val="41BDED"/>
                </a:solidFill>
                <a:latin typeface="Century Gothic"/>
              </a:rPr>
              <a:t>lock</a:t>
            </a:r>
            <a:endParaRPr lang="nl-NL" dirty="0" err="1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C6A9475C-B798-D850-AF14-C35C060C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13" name="Tijdelijke aanduiding voor dianummer 12">
            <a:extLst>
              <a:ext uri="{FF2B5EF4-FFF2-40B4-BE49-F238E27FC236}">
                <a16:creationId xmlns:a16="http://schemas.microsoft.com/office/drawing/2014/main" id="{BFB02715-C30D-5FDC-E116-617675B7C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nl-NL"/>
            </a:pPr>
            <a:fld id="{8D1FC6F8-0BCD-47E9-9C64-690771D9C143}" type="slidenum">
              <a:rPr lang="nl-NL" noProof="0" dirty="0" smtClean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pPr>
                <a:defRPr lang="nl-NL"/>
              </a:pPr>
              <a:t>12</a:t>
            </a:fld>
            <a:endParaRPr lang="nl-NL" noProof="0" dirty="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AEE5749B-84B4-88B0-0828-25B1E63CBE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  <p:pic>
        <p:nvPicPr>
          <p:cNvPr id="15" name="Afbeelding 14" descr="Image">
            <a:extLst>
              <a:ext uri="{FF2B5EF4-FFF2-40B4-BE49-F238E27FC236}">
                <a16:creationId xmlns:a16="http://schemas.microsoft.com/office/drawing/2014/main" id="{62BF41EF-60A5-1632-80D8-7AF2FE42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87" y="1854679"/>
            <a:ext cx="7691887" cy="43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4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>
                <a:solidFill>
                  <a:srgbClr val="41BDED"/>
                </a:solidFill>
                <a:latin typeface="Century Gothic"/>
              </a:rPr>
              <a:t>Summary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2"/>
            <a:ext cx="5713660" cy="2470897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nl-NL"/>
            </a:defPPr>
          </a:lstStyle>
          <a:p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Get out </a:t>
            </a:r>
            <a:r>
              <a:rPr lang="nl-NL" sz="200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there</a:t>
            </a:r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 </a:t>
            </a:r>
            <a:r>
              <a:rPr lang="nl-NL" sz="200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and</a:t>
            </a:r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 mine $</a:t>
            </a:r>
            <a:r>
              <a:rPr lang="nl-NL" sz="200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iMERA</a:t>
            </a:r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 !</a:t>
            </a:r>
            <a:b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</a:br>
            <a:b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</a:br>
            <a:r>
              <a:rPr lang="nl-NL" sz="200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Physical</a:t>
            </a:r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200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activity</a:t>
            </a:r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200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mining</a:t>
            </a:r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 is </a:t>
            </a:r>
            <a:r>
              <a:rPr lang="nl-NL" sz="200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the</a:t>
            </a:r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 new </a:t>
            </a:r>
            <a:r>
              <a:rPr lang="nl-NL" sz="200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bitcoin</a:t>
            </a:r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 protocol,</a:t>
            </a:r>
          </a:p>
          <a:p>
            <a:endParaRPr lang="nl-NL" sz="2000" dirty="0">
              <a:solidFill>
                <a:srgbClr val="F10AFE"/>
              </a:solidFill>
              <a:latin typeface="Calibri Light"/>
              <a:ea typeface="Calibri Light"/>
              <a:cs typeface="Calibri Light"/>
            </a:endParaRPr>
          </a:p>
          <a:p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Like ICP is </a:t>
            </a:r>
            <a:r>
              <a:rPr lang="nl-NL" sz="200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the</a:t>
            </a:r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 new </a:t>
            </a:r>
            <a:r>
              <a:rPr lang="nl-NL" sz="200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cloud</a:t>
            </a:r>
            <a:r>
              <a:rPr lang="nl-NL" sz="2000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 computing.</a:t>
            </a:r>
          </a:p>
          <a:p>
            <a:endParaRPr lang="nl-NL" dirty="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  <a:p>
            <a:endParaRPr lang="nl-NL" dirty="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11" name="Tijdelijke aanduiding voor voettekst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TITEL PRESENTATIE</a:t>
            </a:r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FEA145A6-660C-42A7-85AF-AF42E3C0A892}" type="slidenum">
              <a:rPr lang="nl-NL" dirty="0" smtClean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pPr rtl="0"/>
              <a:t>13</a:t>
            </a:fld>
            <a:endParaRPr lang="nl-NL">
              <a:solidFill>
                <a:srgbClr val="64924A"/>
              </a:solidFill>
              <a:ea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r>
              <a:rPr lang="nl-NL" err="1">
                <a:solidFill>
                  <a:srgbClr val="41BDED"/>
                </a:solidFill>
                <a:latin typeface="Century Gothic"/>
              </a:rPr>
              <a:t>Thank</a:t>
            </a:r>
            <a:r>
              <a:rPr lang="nl-NL">
                <a:solidFill>
                  <a:srgbClr val="41BDED"/>
                </a:solidFill>
                <a:latin typeface="Century Gothic"/>
              </a:rPr>
              <a:t> </a:t>
            </a:r>
            <a:r>
              <a:rPr lang="nl-NL" err="1">
                <a:solidFill>
                  <a:srgbClr val="41BDED"/>
                </a:solidFill>
                <a:latin typeface="Century Gothic"/>
              </a:rPr>
              <a:t>you</a:t>
            </a:r>
            <a:r>
              <a:rPr lang="nl-NL">
                <a:solidFill>
                  <a:srgbClr val="41BDED"/>
                </a:solidFill>
                <a:latin typeface="Century Gothic"/>
              </a:rPr>
              <a:t> 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>
            <a:defPPr>
              <a:defRPr lang="nl-NL"/>
            </a:defPPr>
          </a:lstStyle>
          <a:p>
            <a:pPr rtl="0"/>
            <a:r>
              <a:rPr lang="nl-NL"/>
              <a:t>Monica Krommenhoek​</a:t>
            </a:r>
          </a:p>
          <a:p>
            <a:pPr rtl="0"/>
            <a:r>
              <a:rPr lang="nl-NL"/>
              <a:t>206-555-0146​</a:t>
            </a:r>
          </a:p>
          <a:p>
            <a:pPr rtl="0"/>
            <a:r>
              <a:rPr lang="nl-NL"/>
              <a:t>monica@contoso.com</a:t>
            </a:r>
          </a:p>
          <a:p>
            <a:pPr rtl="0"/>
            <a:r>
              <a:rPr lang="nl-NL"/>
              <a:t>www.contoso.com​</a:t>
            </a:r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TITEL PRESENTATIE</a:t>
            </a:r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D1FC6F8-0BCD-47E9-9C64-690771D9C143}" type="slidenum">
              <a:rPr lang="nl-NL" dirty="0" smtClean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pPr rtl="0"/>
              <a:t>14</a:t>
            </a:fld>
            <a:endParaRPr lang="nl-NL" dirty="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oomdiagram: Verbindingslijn 2">
            <a:extLst>
              <a:ext uri="{FF2B5EF4-FFF2-40B4-BE49-F238E27FC236}">
                <a16:creationId xmlns:a16="http://schemas.microsoft.com/office/drawing/2014/main" id="{4F418406-A447-62A9-CF63-73D15DD1AC54}"/>
              </a:ext>
            </a:extLst>
          </p:cNvPr>
          <p:cNvSpPr/>
          <p:nvPr/>
        </p:nvSpPr>
        <p:spPr>
          <a:xfrm>
            <a:off x="7314780" y="1061529"/>
            <a:ext cx="4180937" cy="4195314"/>
          </a:xfrm>
          <a:prstGeom prst="flowChartConnector">
            <a:avLst/>
          </a:prstGeom>
          <a:solidFill>
            <a:schemeClr val="bg1"/>
          </a:solidFill>
          <a:ln>
            <a:solidFill>
              <a:srgbClr val="41B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r>
              <a:rPr lang="nl-NL" err="1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/>
              </a:rPr>
              <a:t>Vision</a:t>
            </a:r>
          </a:p>
        </p:txBody>
      </p:sp>
      <p:sp>
        <p:nvSpPr>
          <p:cNvPr id="59" name="Tijdelijke aanduiding voor tekst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0284" y="2747550"/>
            <a:ext cx="6287578" cy="2872039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nl-NL"/>
            </a:defPPr>
          </a:lstStyle>
          <a:p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Create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a blockchain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ecosystem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that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will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function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as a means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to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lend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or offer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for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rent; carbon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neutral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vehicles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.</a:t>
            </a:r>
            <a:endParaRPr lang="nl-NL" sz="1800">
              <a:solidFill>
                <a:schemeClr val="accent3">
                  <a:lumMod val="40000"/>
                  <a:lumOff val="60000"/>
                </a:schemeClr>
              </a:solidFill>
              <a:ea typeface="Calibri Light"/>
            </a:endParaRPr>
          </a:p>
          <a:p>
            <a:endParaRPr lang="nl-NL" sz="1800" dirty="0">
              <a:solidFill>
                <a:schemeClr val="accent3">
                  <a:lumMod val="40000"/>
                  <a:lumOff val="60000"/>
                </a:schemeClr>
              </a:solidFill>
              <a:latin typeface="Calibri Light"/>
              <a:ea typeface="Calibri Light"/>
              <a:cs typeface="Calibri Light"/>
            </a:endParaRPr>
          </a:p>
          <a:p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Connecting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every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smartphone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holder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with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this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 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decentralised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system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seamlessly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 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through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an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intuitive</a:t>
            </a:r>
            <a:r>
              <a:rPr lang="nl-NL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  <a:ea typeface="Calibri Light"/>
                <a:cs typeface="Calibri Light"/>
              </a:rPr>
              <a:t> mobile or web app.</a:t>
            </a:r>
            <a:endParaRPr lang="nl-NL">
              <a:solidFill>
                <a:schemeClr val="accent3">
                  <a:lumMod val="40000"/>
                  <a:lumOff val="60000"/>
                </a:schemeClr>
              </a:solidFill>
              <a:ea typeface="Calibri Light"/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TITEL PRESENTATIE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D1FC6F8-0BCD-47E9-9C64-690771D9C143}" type="slidenum">
              <a:rPr lang="nl-NL" dirty="0" smtClean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pPr rtl="0"/>
              <a:t>2</a:t>
            </a:fld>
            <a:endParaRPr lang="nl-NL">
              <a:solidFill>
                <a:srgbClr val="64924A"/>
              </a:solidFill>
              <a:ea typeface="Calibri Light" panose="020F0302020204030204" pitchFamily="34" charset="0"/>
            </a:endParaRPr>
          </a:p>
        </p:txBody>
      </p:sp>
      <p:pic>
        <p:nvPicPr>
          <p:cNvPr id="2" name="Tijdelijke aanduiding voor afbeelding 1" descr="Afbeelding met cirkel, Graphics, clipart, tekenfilm&#10;&#10;Door AI gegenereerde inhoud is mogelijk onjuist.">
            <a:extLst>
              <a:ext uri="{FF2B5EF4-FFF2-40B4-BE49-F238E27FC236}">
                <a16:creationId xmlns:a16="http://schemas.microsoft.com/office/drawing/2014/main" id="{B5F59846-EF2F-5959-093D-80455DDC8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/>
        </p:blipFill>
        <p:spPr>
          <a:xfrm>
            <a:off x="7620320" y="1375523"/>
            <a:ext cx="3570223" cy="35785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288F290-ACC6-C5F9-2A6D-3AAAFE53E14D}"/>
              </a:ext>
            </a:extLst>
          </p:cNvPr>
          <p:cNvSpPr/>
          <p:nvPr/>
        </p:nvSpPr>
        <p:spPr>
          <a:xfrm>
            <a:off x="1251966" y="4329857"/>
            <a:ext cx="9992264" cy="1542161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Stroomdiagram: Verbindingslijn 23">
            <a:extLst>
              <a:ext uri="{FF2B5EF4-FFF2-40B4-BE49-F238E27FC236}">
                <a16:creationId xmlns:a16="http://schemas.microsoft.com/office/drawing/2014/main" id="{5AA26E06-6C77-CAD1-937D-2F7D40EA2EF2}"/>
              </a:ext>
            </a:extLst>
          </p:cNvPr>
          <p:cNvSpPr/>
          <p:nvPr/>
        </p:nvSpPr>
        <p:spPr>
          <a:xfrm>
            <a:off x="3815392" y="1986471"/>
            <a:ext cx="1966822" cy="186618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41B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 descr="Afbeelding met Menselijk gezicht, persoon, kleding, Kin&#10;&#10;Door AI gegenereerde inhoud is mogelijk onjuist.">
            <a:extLst>
              <a:ext uri="{FF2B5EF4-FFF2-40B4-BE49-F238E27FC236}">
                <a16:creationId xmlns:a16="http://schemas.microsoft.com/office/drawing/2014/main" id="{5FA132C3-B50E-43EE-ECAF-6E20E3A51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105" y="2418990"/>
            <a:ext cx="1789981" cy="1833114"/>
          </a:xfrm>
          <a:prstGeom prst="rect">
            <a:avLst/>
          </a:prstGeom>
        </p:spPr>
      </p:pic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E612F13-173F-E02C-F137-202D01028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448448" y="1436931"/>
            <a:ext cx="2770499" cy="365125"/>
          </a:xfrm>
        </p:spPr>
        <p:txBody>
          <a:bodyPr/>
          <a:lstStyle/>
          <a:p>
            <a:r>
              <a:rPr lang="nl-NL" noProof="0"/>
              <a:t>TITEL PRESENTATIE</a:t>
            </a:r>
            <a:endParaRPr lang="nl-NL" noProof="0">
              <a:latin typeface="Century Gothic" panose="020B0502020202020204" pitchFamily="34" charset="0"/>
            </a:endParaRPr>
          </a:p>
        </p:txBody>
      </p:sp>
      <p:sp>
        <p:nvSpPr>
          <p:cNvPr id="9" name="Tijdelijke aanduiding voor datum 8">
            <a:extLst>
              <a:ext uri="{FF2B5EF4-FFF2-40B4-BE49-F238E27FC236}">
                <a16:creationId xmlns:a16="http://schemas.microsoft.com/office/drawing/2014/main" id="{E9D39E6B-70BC-55D5-887F-247F68C3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nl-NL"/>
            </a:pPr>
            <a:r>
              <a:rPr lang="nl-NL" cap="all" noProof="0"/>
              <a:t>21 mei 20XX</a:t>
            </a:r>
            <a:endParaRPr lang="nl-NL" cap="all" noProof="0">
              <a:latin typeface="Century Gothic" panose="020B0502020202020204" pitchFamily="34" charset="0"/>
            </a:endParaRPr>
          </a:p>
        </p:txBody>
      </p:sp>
      <p:sp>
        <p:nvSpPr>
          <p:cNvPr id="11" name="Tijdelijke aanduiding voor tekst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/>
        </p:nvSpPr>
        <p:spPr>
          <a:xfrm>
            <a:off x="1732803" y="4852527"/>
            <a:ext cx="2085792" cy="2746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200" b="1" kern="1200" cap="all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Kevin Blancaflor</a:t>
            </a:r>
            <a:endParaRPr lang="nl-NL" dirty="0"/>
          </a:p>
        </p:txBody>
      </p:sp>
      <p:sp>
        <p:nvSpPr>
          <p:cNvPr id="12" name="Tijdelijke aanduiding voor tekst 88">
            <a:extLst>
              <a:ext uri="{FF2B5EF4-FFF2-40B4-BE49-F238E27FC236}">
                <a16:creationId xmlns:a16="http://schemas.microsoft.com/office/drawing/2014/main" id="{9FC8C05B-946D-4915-A1D1-59E3957C1F2E}"/>
              </a:ext>
            </a:extLst>
          </p:cNvPr>
          <p:cNvSpPr>
            <a:spLocks noGrp="1"/>
          </p:cNvSpPr>
          <p:nvPr/>
        </p:nvSpPr>
        <p:spPr>
          <a:xfrm>
            <a:off x="1919205" y="5121627"/>
            <a:ext cx="188551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None/>
              <a:defRPr lang="nl-NL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Chief Technical </a:t>
            </a:r>
            <a:r>
              <a:rPr lang="nl-NL" dirty="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Officer</a:t>
            </a:r>
          </a:p>
        </p:txBody>
      </p:sp>
      <p:sp>
        <p:nvSpPr>
          <p:cNvPr id="13" name="Tijdelijke aanduiding voor tekst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/>
        </p:nvSpPr>
        <p:spPr>
          <a:xfrm>
            <a:off x="4093800" y="4852527"/>
            <a:ext cx="2085792" cy="2746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200" b="1" kern="1200" cap="all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Eli LIEVENS</a:t>
            </a:r>
            <a:endParaRPr lang="nl-NL" dirty="0">
              <a:solidFill>
                <a:srgbClr val="41BDED"/>
              </a:solidFill>
            </a:endParaRPr>
          </a:p>
        </p:txBody>
      </p:sp>
      <p:sp>
        <p:nvSpPr>
          <p:cNvPr id="14" name="Tijdelijke aanduiding voor tekst 132">
            <a:extLst>
              <a:ext uri="{FF2B5EF4-FFF2-40B4-BE49-F238E27FC236}">
                <a16:creationId xmlns:a16="http://schemas.microsoft.com/office/drawing/2014/main" id="{9C3B2BFE-8F4A-43FF-B551-030136A7E91E}"/>
              </a:ext>
            </a:extLst>
          </p:cNvPr>
          <p:cNvSpPr>
            <a:spLocks noGrp="1"/>
          </p:cNvSpPr>
          <p:nvPr/>
        </p:nvSpPr>
        <p:spPr>
          <a:xfrm>
            <a:off x="4150806" y="5121627"/>
            <a:ext cx="188551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None/>
              <a:defRPr lang="nl-NL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nl-NL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Chief Executive </a:t>
            </a:r>
            <a:r>
              <a:rPr lang="nl-NL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Officer</a:t>
            </a:r>
            <a:r>
              <a:rPr lang="nl-NL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​</a:t>
            </a:r>
          </a:p>
        </p:txBody>
      </p:sp>
      <p:sp>
        <p:nvSpPr>
          <p:cNvPr id="15" name="Tijdelijke aanduiding voor tekst 133">
            <a:extLst>
              <a:ext uri="{FF2B5EF4-FFF2-40B4-BE49-F238E27FC236}">
                <a16:creationId xmlns:a16="http://schemas.microsoft.com/office/drawing/2014/main" id="{E9D7AEAC-9AC3-490C-B4A9-DD26ED4EE647}"/>
              </a:ext>
            </a:extLst>
          </p:cNvPr>
          <p:cNvSpPr>
            <a:spLocks noGrp="1"/>
          </p:cNvSpPr>
          <p:nvPr/>
        </p:nvSpPr>
        <p:spPr>
          <a:xfrm>
            <a:off x="6453797" y="4852695"/>
            <a:ext cx="2085792" cy="2746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200" b="1" kern="1200" cap="all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Juan De Meester​​</a:t>
            </a:r>
          </a:p>
        </p:txBody>
      </p:sp>
      <p:sp>
        <p:nvSpPr>
          <p:cNvPr id="16" name="Tijdelijke aanduiding voor tekst 134">
            <a:extLst>
              <a:ext uri="{FF2B5EF4-FFF2-40B4-BE49-F238E27FC236}">
                <a16:creationId xmlns:a16="http://schemas.microsoft.com/office/drawing/2014/main" id="{6665A4F1-CA8F-4D77-AB52-C98C3AD9165D}"/>
              </a:ext>
            </a:extLst>
          </p:cNvPr>
          <p:cNvSpPr>
            <a:spLocks noGrp="1"/>
          </p:cNvSpPr>
          <p:nvPr/>
        </p:nvSpPr>
        <p:spPr>
          <a:xfrm>
            <a:off x="6654576" y="5121627"/>
            <a:ext cx="188551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None/>
              <a:defRPr lang="nl-NL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Chief Financial </a:t>
            </a:r>
            <a:r>
              <a:rPr lang="nl-NL" dirty="0" err="1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Officer</a:t>
            </a:r>
            <a:r>
              <a:rPr lang="nl-NL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​</a:t>
            </a:r>
          </a:p>
        </p:txBody>
      </p:sp>
      <p:sp>
        <p:nvSpPr>
          <p:cNvPr id="17" name="Tijdelijke aanduiding voor tekst 135">
            <a:extLst>
              <a:ext uri="{FF2B5EF4-FFF2-40B4-BE49-F238E27FC236}">
                <a16:creationId xmlns:a16="http://schemas.microsoft.com/office/drawing/2014/main" id="{22B9989D-C7D5-4AA7-87A8-CE5C4973C83D}"/>
              </a:ext>
            </a:extLst>
          </p:cNvPr>
          <p:cNvSpPr>
            <a:spLocks noGrp="1"/>
          </p:cNvSpPr>
          <p:nvPr/>
        </p:nvSpPr>
        <p:spPr>
          <a:xfrm>
            <a:off x="8909045" y="4852527"/>
            <a:ext cx="2085792" cy="2746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200" b="1" kern="1200" cap="all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Sam van de </a:t>
            </a:r>
            <a:r>
              <a:rPr lang="nl-NL" dirty="0" err="1">
                <a:solidFill>
                  <a:srgbClr val="41BDED"/>
                </a:solidFill>
                <a:latin typeface="Century Gothic"/>
              </a:rPr>
              <a:t>Perre</a:t>
            </a:r>
            <a:endParaRPr lang="nl-NL" dirty="0" err="1"/>
          </a:p>
        </p:txBody>
      </p:sp>
      <p:sp>
        <p:nvSpPr>
          <p:cNvPr id="18" name="Tijdelijke aanduiding voor tekst 136">
            <a:extLst>
              <a:ext uri="{FF2B5EF4-FFF2-40B4-BE49-F238E27FC236}">
                <a16:creationId xmlns:a16="http://schemas.microsoft.com/office/drawing/2014/main" id="{4237D231-38E9-46D9-A571-1AEAC0B3E056}"/>
              </a:ext>
            </a:extLst>
          </p:cNvPr>
          <p:cNvSpPr>
            <a:spLocks noGrp="1"/>
          </p:cNvSpPr>
          <p:nvPr/>
        </p:nvSpPr>
        <p:spPr>
          <a:xfrm>
            <a:off x="9009183" y="5121626"/>
            <a:ext cx="188551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None/>
              <a:defRPr lang="nl-NL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nl-NL" dirty="0">
                <a:solidFill>
                  <a:srgbClr val="F10AFE"/>
                </a:solidFill>
                <a:latin typeface="Calibri Light"/>
                <a:ea typeface="Calibri Light"/>
                <a:cs typeface="Calibri Light"/>
              </a:rPr>
              <a:t>Engineer</a:t>
            </a:r>
          </a:p>
        </p:txBody>
      </p:sp>
      <p:sp>
        <p:nvSpPr>
          <p:cNvPr id="19" name="Tijdelijke aanduiding voor voettekst 2">
            <a:extLst>
              <a:ext uri="{FF2B5EF4-FFF2-40B4-BE49-F238E27FC236}">
                <a16:creationId xmlns:a16="http://schemas.microsoft.com/office/drawing/2014/main" id="{9E6DC14B-DBB6-4ACF-BA53-D251EAD3CE2D}"/>
              </a:ext>
            </a:extLst>
          </p:cNvPr>
          <p:cNvSpPr>
            <a:spLocks noGrp="1"/>
          </p:cNvSpPr>
          <p:nvPr/>
        </p:nvSpPr>
        <p:spPr>
          <a:xfrm rot="5400000">
            <a:off x="9448448" y="1436931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nl-NL"/>
            </a:defPPr>
            <a:lvl1pPr marL="0" algn="r" defTabSz="914400" rtl="0" eaLnBrk="1" latinLnBrk="0" hangingPunct="1">
              <a:defRPr lang="nl-NL" sz="900" b="1" kern="1200" cap="all" spc="4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nl-NL"/>
              <a:t>TITEL PRESENTATIE</a:t>
            </a:r>
          </a:p>
        </p:txBody>
      </p:sp>
      <p:sp>
        <p:nvSpPr>
          <p:cNvPr id="23" name="Stroomdiagram: Verbindingslijn 22">
            <a:extLst>
              <a:ext uri="{FF2B5EF4-FFF2-40B4-BE49-F238E27FC236}">
                <a16:creationId xmlns:a16="http://schemas.microsoft.com/office/drawing/2014/main" id="{89A31C4D-D6CF-15BC-B91F-70C203CD3318}"/>
              </a:ext>
            </a:extLst>
          </p:cNvPr>
          <p:cNvSpPr/>
          <p:nvPr/>
        </p:nvSpPr>
        <p:spPr>
          <a:xfrm>
            <a:off x="1515014" y="2834736"/>
            <a:ext cx="1966822" cy="1866181"/>
          </a:xfrm>
          <a:prstGeom prst="flowChartConnector">
            <a:avLst/>
          </a:prstGeom>
          <a:solidFill>
            <a:srgbClr val="000000"/>
          </a:solidFill>
          <a:ln>
            <a:solidFill>
              <a:srgbClr val="41B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ijdelijke aanduiding voor dianummer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/>
        </p:nvSpPr>
        <p:spPr>
          <a:xfrm>
            <a:off x="11245849" y="3193559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nl-NL"/>
            </a:defPPr>
            <a:lvl1pPr marL="0" algn="r" defTabSz="914400" rtl="0" eaLnBrk="1" latinLnBrk="0" hangingPunct="1">
              <a:defRPr lang="nl-NL" sz="1600" b="1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D1FC6F8-0BCD-47E9-9C64-690771D9C143}" type="slidenum">
              <a:rPr lang="nl-NL" dirty="0" smtClean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pPr rtl="0"/>
              <a:t>3</a:t>
            </a:fld>
            <a:endParaRPr lang="nl-NL" dirty="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1" name="Titel 39">
            <a:extLst>
              <a:ext uri="{FF2B5EF4-FFF2-40B4-BE49-F238E27FC236}">
                <a16:creationId xmlns:a16="http://schemas.microsoft.com/office/drawing/2014/main" id="{C93F60E2-845B-DD62-4514-C543AE1E3722}"/>
              </a:ext>
            </a:extLst>
          </p:cNvPr>
          <p:cNvSpPr txBox="1">
            <a:spLocks/>
          </p:cNvSpPr>
          <p:nvPr/>
        </p:nvSpPr>
        <p:spPr>
          <a:xfrm>
            <a:off x="-763971" y="1711594"/>
            <a:ext cx="4936277" cy="575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nl-NL"/>
            </a:defPPr>
            <a:lvl1pPr marL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nl-NL" sz="2800" b="1" kern="1200" cap="all" spc="400" baseline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>
                <a:solidFill>
                  <a:srgbClr val="41BDED"/>
                </a:solidFill>
                <a:latin typeface="Century Gothic"/>
              </a:rPr>
              <a:t>Team</a:t>
            </a:r>
            <a:endParaRPr lang="nl-NL"/>
          </a:p>
        </p:txBody>
      </p:sp>
      <p:sp>
        <p:nvSpPr>
          <p:cNvPr id="25" name="Stroomdiagram: Verbindingslijn 24">
            <a:extLst>
              <a:ext uri="{FF2B5EF4-FFF2-40B4-BE49-F238E27FC236}">
                <a16:creationId xmlns:a16="http://schemas.microsoft.com/office/drawing/2014/main" id="{C8BE4E72-4378-3E1C-6DA7-2155C6271788}"/>
              </a:ext>
            </a:extLst>
          </p:cNvPr>
          <p:cNvSpPr/>
          <p:nvPr/>
        </p:nvSpPr>
        <p:spPr>
          <a:xfrm>
            <a:off x="6101392" y="2834735"/>
            <a:ext cx="1966822" cy="186618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41B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Stroomdiagram: Verbindingslijn 25">
            <a:extLst>
              <a:ext uri="{FF2B5EF4-FFF2-40B4-BE49-F238E27FC236}">
                <a16:creationId xmlns:a16="http://schemas.microsoft.com/office/drawing/2014/main" id="{226E7305-0AF4-66F5-8453-C7BFB6E6712A}"/>
              </a:ext>
            </a:extLst>
          </p:cNvPr>
          <p:cNvSpPr/>
          <p:nvPr/>
        </p:nvSpPr>
        <p:spPr>
          <a:xfrm>
            <a:off x="8430524" y="1900206"/>
            <a:ext cx="1966822" cy="1866181"/>
          </a:xfrm>
          <a:prstGeom prst="flowChartConnector">
            <a:avLst/>
          </a:prstGeom>
          <a:solidFill>
            <a:schemeClr val="bg1"/>
          </a:solidFill>
          <a:ln>
            <a:solidFill>
              <a:srgbClr val="41BD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 descr="Afbeelding met wolk, buitenshuis, persoon, Menselijk gezicht&#10;&#10;Door AI gegenereerde inhoud is mogelijk onjuist.">
            <a:extLst>
              <a:ext uri="{FF2B5EF4-FFF2-40B4-BE49-F238E27FC236}">
                <a16:creationId xmlns:a16="http://schemas.microsoft.com/office/drawing/2014/main" id="{D01B3D60-98D9-356F-3B2E-FBE8DF26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61" y="2415394"/>
            <a:ext cx="1883377" cy="1840304"/>
          </a:xfrm>
          <a:prstGeom prst="rect">
            <a:avLst/>
          </a:prstGeom>
        </p:spPr>
      </p:pic>
      <p:pic>
        <p:nvPicPr>
          <p:cNvPr id="4" name="Afbeelding 3" descr="Afbeelding met Menselijk gezicht, persoon, glimlach, kaak&#10;&#10;Door AI gegenereerde inhoud is mogelijk onjuist.">
            <a:extLst>
              <a:ext uri="{FF2B5EF4-FFF2-40B4-BE49-F238E27FC236}">
                <a16:creationId xmlns:a16="http://schemas.microsoft.com/office/drawing/2014/main" id="{B96DD6C3-8621-6CD4-6860-60BDCD2E6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835" y="2434983"/>
            <a:ext cx="1901767" cy="1887389"/>
          </a:xfrm>
          <a:prstGeom prst="rect">
            <a:avLst/>
          </a:prstGeom>
        </p:spPr>
      </p:pic>
      <p:pic>
        <p:nvPicPr>
          <p:cNvPr id="3" name="Afbeelding 2" descr="Afbeelding met Menselijk gezicht, hemel, persoon, wolk&#10;&#10;Door AI gegenereerde inhoud is mogelijk onjuist.">
            <a:extLst>
              <a:ext uri="{FF2B5EF4-FFF2-40B4-BE49-F238E27FC236}">
                <a16:creationId xmlns:a16="http://schemas.microsoft.com/office/drawing/2014/main" id="{BED0F082-E232-7778-1C22-730579C08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0" y="2428335"/>
            <a:ext cx="1929443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9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rtlCol="0"/>
          <a:lstStyle>
            <a:defPPr>
              <a:defRPr lang="nl-NL"/>
            </a:defPPr>
          </a:lstStyle>
          <a:p>
            <a:r>
              <a:rPr lang="nl-NL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/>
              </a:rPr>
              <a:t>ProblEms</a:t>
            </a:r>
            <a:r>
              <a:rPr lang="nl-NL" dirty="0">
                <a:solidFill>
                  <a:schemeClr val="accent3">
                    <a:lumMod val="40000"/>
                    <a:lumOff val="60000"/>
                  </a:schemeClr>
                </a:solidFill>
                <a:latin typeface="Century Gothic"/>
              </a:rPr>
              <a:t> </a:t>
            </a:r>
          </a:p>
        </p:txBody>
      </p:sp>
      <p:sp>
        <p:nvSpPr>
          <p:cNvPr id="41" name="Tijdelijke aanduiding voor tekst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</a:lstStyle>
          <a:p>
            <a:r>
              <a:rPr lang="nl-NL" dirty="0" err="1">
                <a:solidFill>
                  <a:srgbClr val="F10AFE"/>
                </a:solidFill>
                <a:latin typeface="Century Gothic"/>
              </a:rPr>
              <a:t>Expensive</a:t>
            </a:r>
            <a:r>
              <a:rPr lang="nl-NL" dirty="0">
                <a:solidFill>
                  <a:srgbClr val="F10AFE"/>
                </a:solidFill>
                <a:latin typeface="Century Gothic"/>
              </a:rPr>
              <a:t> </a:t>
            </a:r>
            <a:r>
              <a:rPr lang="nl-NL" dirty="0" err="1">
                <a:solidFill>
                  <a:srgbClr val="F10AFE"/>
                </a:solidFill>
                <a:latin typeface="Century Gothic"/>
              </a:rPr>
              <a:t>rides</a:t>
            </a:r>
            <a:endParaRPr lang="nl-NL" dirty="0" err="1">
              <a:solidFill>
                <a:srgbClr val="F10AFE"/>
              </a:solidFill>
            </a:endParaRP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250330"/>
            <a:ext cx="6501202" cy="1213218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nl-NL"/>
            </a:defPPr>
          </a:lstStyle>
          <a:p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Most bike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lending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services are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expensive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and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don't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give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back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to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their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users,</a:t>
            </a:r>
            <a:endParaRPr lang="nl-NL" sz="1600">
              <a:ea typeface="Calibri Light"/>
            </a:endParaRPr>
          </a:p>
          <a:p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This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would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add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to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a free market 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and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supply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infrastructure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for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new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players</a:t>
            </a:r>
            <a:endParaRPr lang="nl-NL" sz="160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5" name="Tijdelijke aanduiding voor tekst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3869978"/>
            <a:ext cx="2556577" cy="365125"/>
          </a:xfr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</a:lstStyle>
          <a:p>
            <a:pPr rtl="0"/>
            <a:r>
              <a:rPr lang="nl-NL">
                <a:solidFill>
                  <a:srgbClr val="F10AFE"/>
                </a:solidFill>
                <a:latin typeface="Century Gothic"/>
              </a:rPr>
              <a:t>Maintenance</a:t>
            </a:r>
          </a:p>
        </p:txBody>
      </p:sp>
      <p:sp>
        <p:nvSpPr>
          <p:cNvPr id="71" name="Tijdelijke aanduiding voor tekst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240169"/>
            <a:ext cx="6501199" cy="1270727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nl-NL"/>
            </a:defPPr>
          </a:lstStyle>
          <a:p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People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who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want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to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rent bikes without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having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the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hassle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of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owning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a bike. </a:t>
            </a:r>
            <a:br>
              <a:rPr lang="nl-NL" sz="1600" dirty="0">
                <a:latin typeface="Calibri Light"/>
                <a:ea typeface="Calibri Light"/>
                <a:cs typeface="Calibri Light"/>
              </a:rPr>
            </a:b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Fair public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prices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of bike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repairs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, maintenance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and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sz="1600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charging</a:t>
            </a:r>
            <a:r>
              <a:rPr lang="nl-NL" sz="1600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. 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TITEL PRESENTATIE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D1FC6F8-0BCD-47E9-9C64-690771D9C143}" type="slidenum">
              <a:rPr lang="nl-NL" dirty="0" smtClean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pPr rtl="0"/>
              <a:t>4</a:t>
            </a:fld>
            <a:endParaRPr lang="nl-NL" dirty="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r>
              <a:rPr lang="nl-NL" dirty="0">
                <a:solidFill>
                  <a:srgbClr val="41BDED"/>
                </a:solidFill>
                <a:latin typeface="Century Gothic"/>
              </a:rPr>
              <a:t>Service </a:t>
            </a:r>
            <a:r>
              <a:rPr lang="nl-NL" dirty="0" err="1">
                <a:solidFill>
                  <a:srgbClr val="41BDED"/>
                </a:solidFill>
                <a:latin typeface="Century Gothic"/>
              </a:rPr>
              <a:t>solutions</a:t>
            </a:r>
            <a:endParaRPr lang="nl-NL" dirty="0" err="1"/>
          </a:p>
        </p:txBody>
      </p:sp>
      <p:sp>
        <p:nvSpPr>
          <p:cNvPr id="76" name="Tijdelijke aanduiding voor tekst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14711" y="1763547"/>
            <a:ext cx="3008631" cy="348162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nl-NL"/>
            </a:defPPr>
          </a:lstStyle>
          <a:p>
            <a:r>
              <a:rPr lang="nl-NL" sz="1800">
                <a:solidFill>
                  <a:srgbClr val="F10AFE"/>
                </a:solidFill>
                <a:latin typeface="Century Gothic"/>
              </a:rPr>
              <a:t>Digital support</a:t>
            </a:r>
            <a:endParaRPr lang="nl-NL" sz="1800"/>
          </a:p>
        </p:txBody>
      </p:sp>
      <p:sp>
        <p:nvSpPr>
          <p:cNvPr id="77" name="Tijdelijke aanduiding voor tekst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Alleen producten die specifiek voor deze nichemarkt zijn bedoeld</a:t>
            </a:r>
          </a:p>
        </p:txBody>
      </p:sp>
      <p:sp>
        <p:nvSpPr>
          <p:cNvPr id="100" name="Tijdelijke aanduiding voor tekst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nl-NL"/>
            </a:defPPr>
          </a:lstStyle>
          <a:p>
            <a:pPr rtl="0"/>
            <a:r>
              <a:rPr lang="nl-NL">
                <a:latin typeface="Calibri"/>
                <a:ea typeface="Calibri"/>
                <a:cs typeface="Calibri"/>
              </a:rPr>
              <a:t>Ontworpen met de hulp en toewijding van experts in </a:t>
            </a:r>
            <a:r>
              <a:rPr lang="nl-NL" err="1">
                <a:latin typeface="Calibri"/>
                <a:ea typeface="Calibri"/>
                <a:cs typeface="Calibri"/>
              </a:rPr>
              <a:t>ht</a:t>
            </a:r>
            <a:r>
              <a:rPr lang="nl-NL">
                <a:latin typeface="Calibri"/>
                <a:ea typeface="Calibri"/>
                <a:cs typeface="Calibri"/>
              </a:rPr>
              <a:t> veld</a:t>
            </a:r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TITEL PRESENTATIE</a:t>
            </a:r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D1FC6F8-0BCD-47E9-9C64-690771D9C143}" type="slidenum">
              <a:rPr lang="nl-NL" dirty="0" smtClean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pPr rtl="0"/>
              <a:t>5</a:t>
            </a:fld>
            <a:endParaRPr lang="nl-NL" dirty="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42" name="Tijdelijke aanduiding voor afbeelding 41" descr="doospictogram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375" r="375"/>
          <a:stretch/>
        </p:blipFill>
        <p:spPr>
          <a:prstGeom prst="rect">
            <a:avLst/>
          </a:prstGeom>
        </p:spPr>
      </p:pic>
      <p:pic>
        <p:nvPicPr>
          <p:cNvPr id="43" name="Tijdelijke aanduiding voor afbeelding 42" descr="marktpictogram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/>
          <a:stretch/>
        </p:blipFill>
        <p:spPr>
          <a:xfrm>
            <a:off x="4923488" y="1818852"/>
            <a:ext cx="603504" cy="603504"/>
          </a:xfrm>
          <a:prstGeom prst="rect">
            <a:avLst/>
          </a:prstGeom>
        </p:spPr>
      </p:pic>
      <p:pic>
        <p:nvPicPr>
          <p:cNvPr id="45" name="Tijdelijke aanduiding voor afbeelding 44" descr="klembord met pictogram van controlelijst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375" r="375"/>
          <a:stretch/>
        </p:blipFill>
        <p:spPr>
          <a:prstGeom prst="rect">
            <a:avLst/>
          </a:prstGeom>
        </p:spPr>
      </p:pic>
      <p:pic>
        <p:nvPicPr>
          <p:cNvPr id="44" name="Tijdelijke aanduiding voor afbeelding 43" descr="pictogram van twee pratende personen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/>
          <a:srcRect t="131" b="131"/>
          <a:stretch/>
        </p:blipFill>
        <p:spPr>
          <a:xfrm>
            <a:off x="4917624" y="4279653"/>
            <a:ext cx="603504" cy="60350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FA92FD4-C98F-71F5-6130-946BD3A822B4}"/>
              </a:ext>
            </a:extLst>
          </p:cNvPr>
          <p:cNvSpPr txBox="1"/>
          <p:nvPr/>
        </p:nvSpPr>
        <p:spPr>
          <a:xfrm>
            <a:off x="5817079" y="2280249"/>
            <a:ext cx="42240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err="1">
                <a:solidFill>
                  <a:srgbClr val="41BDED"/>
                </a:solidFill>
                <a:latin typeface="Calibri Light"/>
              </a:rPr>
              <a:t>Bikera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gives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individuals</a:t>
            </a:r>
            <a:r>
              <a:rPr lang="nl-NL">
                <a:solidFill>
                  <a:srgbClr val="41BDED"/>
                </a:solidFill>
                <a:latin typeface="Calibri Light"/>
              </a:rPr>
              <a:t> &amp; companies 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with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less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technical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knowledge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capabilities</a:t>
            </a:r>
            <a:r>
              <a:rPr lang="nl-NL">
                <a:solidFill>
                  <a:srgbClr val="41BDED"/>
                </a:solidFill>
                <a:latin typeface="Calibri Light"/>
              </a:rPr>
              <a:t> 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to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deliver</a:t>
            </a:r>
            <a:r>
              <a:rPr lang="nl-NL">
                <a:solidFill>
                  <a:srgbClr val="41BDED"/>
                </a:solidFill>
                <a:latin typeface="Calibri Light"/>
              </a:rPr>
              <a:t> a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similar</a:t>
            </a:r>
            <a:r>
              <a:rPr lang="nl-NL">
                <a:solidFill>
                  <a:srgbClr val="41BDED"/>
                </a:solidFill>
                <a:latin typeface="Calibri Light"/>
              </a:rPr>
              <a:t> service as big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coorporations</a:t>
            </a:r>
            <a:endParaRPr lang="nl-NL" err="1"/>
          </a:p>
        </p:txBody>
      </p:sp>
      <p:sp>
        <p:nvSpPr>
          <p:cNvPr id="9" name="Tijdelijke aanduiding voor tekst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/>
        </p:nvSpPr>
        <p:spPr>
          <a:xfrm>
            <a:off x="5669940" y="4272545"/>
            <a:ext cx="3304199" cy="2932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defPPr>
              <a:defRPr lang="nl-NL"/>
            </a:defPPr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800">
              <a:solidFill>
                <a:srgbClr val="F10AFE"/>
              </a:solidFill>
              <a:latin typeface="Century Gothic"/>
            </a:endParaRPr>
          </a:p>
        </p:txBody>
      </p:sp>
      <p:sp>
        <p:nvSpPr>
          <p:cNvPr id="11" name="Tijdelijke aanduiding voor tekst 75">
            <a:extLst>
              <a:ext uri="{FF2B5EF4-FFF2-40B4-BE49-F238E27FC236}">
                <a16:creationId xmlns:a16="http://schemas.microsoft.com/office/drawing/2014/main" id="{0AD039E3-1F50-37DB-4478-4B0A33A21845}"/>
              </a:ext>
            </a:extLst>
          </p:cNvPr>
          <p:cNvSpPr txBox="1">
            <a:spLocks/>
          </p:cNvSpPr>
          <p:nvPr/>
        </p:nvSpPr>
        <p:spPr>
          <a:xfrm>
            <a:off x="5823337" y="4273834"/>
            <a:ext cx="3166782" cy="305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nl-NL"/>
            </a:defPPr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>
                <a:solidFill>
                  <a:srgbClr val="F10AFE"/>
                </a:solidFill>
                <a:latin typeface="Century Gothic"/>
              </a:rPr>
              <a:t>Semi </a:t>
            </a:r>
            <a:r>
              <a:rPr lang="nl-NL" sz="1800" err="1">
                <a:solidFill>
                  <a:srgbClr val="F10AFE"/>
                </a:solidFill>
                <a:latin typeface="Century Gothic"/>
              </a:rPr>
              <a:t>Passive</a:t>
            </a:r>
            <a:r>
              <a:rPr lang="nl-NL" sz="1800">
                <a:solidFill>
                  <a:srgbClr val="F10AFE"/>
                </a:solidFill>
                <a:latin typeface="Century Gothic"/>
              </a:rPr>
              <a:t> </a:t>
            </a:r>
            <a:r>
              <a:rPr lang="nl-NL" sz="1800" err="1">
                <a:solidFill>
                  <a:srgbClr val="F10AFE"/>
                </a:solidFill>
                <a:latin typeface="Century Gothic"/>
              </a:rPr>
              <a:t>income</a:t>
            </a:r>
            <a:endParaRPr lang="nl-NL" sz="1800" err="1"/>
          </a:p>
        </p:txBody>
      </p:sp>
      <p:sp>
        <p:nvSpPr>
          <p:cNvPr id="12" name="Tijdelijke aanduiding voor tekst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/>
        </p:nvSpPr>
        <p:spPr>
          <a:xfrm>
            <a:off x="5828091" y="4577173"/>
            <a:ext cx="3881212" cy="13917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nl-NL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None/>
              <a:defRPr lang="nl-NL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60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DC598F85-9049-54E7-6D12-167E7D4955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89ACAEE-3EF5-638A-BCA1-AB5424442804}"/>
              </a:ext>
            </a:extLst>
          </p:cNvPr>
          <p:cNvSpPr txBox="1"/>
          <p:nvPr/>
        </p:nvSpPr>
        <p:spPr>
          <a:xfrm>
            <a:off x="5802701" y="4738776"/>
            <a:ext cx="42240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err="1">
                <a:solidFill>
                  <a:srgbClr val="41BDED"/>
                </a:solidFill>
                <a:latin typeface="Calibri Light"/>
              </a:rPr>
              <a:t>Anyone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willing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to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add</a:t>
            </a:r>
            <a:r>
              <a:rPr lang="nl-NL">
                <a:solidFill>
                  <a:srgbClr val="41BDED"/>
                </a:solidFill>
                <a:latin typeface="Calibri Light"/>
              </a:rPr>
              <a:t> a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bicycle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to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the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network</a:t>
            </a:r>
            <a:r>
              <a:rPr lang="nl-NL">
                <a:solidFill>
                  <a:srgbClr val="41BDED"/>
                </a:solidFill>
                <a:latin typeface="Calibri Light"/>
              </a:rPr>
              <a:t>, is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able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to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earn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passive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income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for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lending</a:t>
            </a:r>
            <a:r>
              <a:rPr lang="nl-NL">
                <a:solidFill>
                  <a:srgbClr val="41BDED"/>
                </a:solidFill>
                <a:latin typeface="Calibri Light"/>
              </a:rPr>
              <a:t> bikes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and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earning</a:t>
            </a:r>
            <a:r>
              <a:rPr lang="nl-NL">
                <a:solidFill>
                  <a:srgbClr val="41BDED"/>
                </a:solidFill>
                <a:latin typeface="Calibri Light"/>
              </a:rPr>
              <a:t> a piece of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the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mining</a:t>
            </a:r>
            <a:r>
              <a:rPr lang="nl-NL">
                <a:solidFill>
                  <a:srgbClr val="41BDED"/>
                </a:solidFill>
                <a:latin typeface="Calibri Light"/>
              </a:rPr>
              <a:t> 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rewards</a:t>
            </a:r>
            <a:r>
              <a:rPr lang="nl-NL">
                <a:solidFill>
                  <a:srgbClr val="41BDED"/>
                </a:solidFill>
                <a:latin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</a:rPr>
              <a:t>they</a:t>
            </a:r>
            <a:r>
              <a:rPr lang="nl-NL">
                <a:solidFill>
                  <a:srgbClr val="41BDED"/>
                </a:solidFill>
                <a:latin typeface="Calibri Light"/>
              </a:rPr>
              <a:t> genenerate</a:t>
            </a:r>
            <a:endParaRPr lang="nl-NL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78F567A9-6CB0-1A95-DB61-2A02585A19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al 15">
            <a:extLst>
              <a:ext uri="{FF2B5EF4-FFF2-40B4-BE49-F238E27FC236}">
                <a16:creationId xmlns:a16="http://schemas.microsoft.com/office/drawing/2014/main" id="{319B9FFB-0977-4525-8A44-982CB03E8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43858" y="1950746"/>
            <a:ext cx="1002380" cy="100238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>
              <a:latin typeface="Calibri" panose="020F0502020204030204" pitchFamily="34" charset="0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B82F7667-6964-4684-A3BD-F37CCB6F5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45821" y="2522531"/>
            <a:ext cx="1002380" cy="1002380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>
              <a:latin typeface="Calibri" panose="020F0502020204030204" pitchFamily="34" charset="0"/>
            </a:endParaRP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139BF04E-4802-4FB1-8AD8-B55952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49289" y="4451038"/>
            <a:ext cx="1649360" cy="1519966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>
              <a:latin typeface="Calibri" panose="020F0502020204030204" pitchFamily="34" charset="0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A285C500-FA8C-47EB-A9D6-D73CEC78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17275" y="4196006"/>
            <a:ext cx="2411360" cy="2152569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>
              <a:latin typeface="Calibri" panose="020F0502020204030204" pitchFamily="34" charset="0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CEFDAC96-A13C-45C8-85D9-E76C3F07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2305" y="1818102"/>
            <a:ext cx="1584471" cy="158447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>
              <a:latin typeface="Calibri" panose="020F0502020204030204" pitchFamily="34" charset="0"/>
            </a:endParaRPr>
          </a:p>
        </p:txBody>
      </p:sp>
      <p:sp>
        <p:nvSpPr>
          <p:cNvPr id="66" name="Titel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447" y="458387"/>
            <a:ext cx="10515600" cy="707686"/>
          </a:xfrm>
        </p:spPr>
        <p:txBody>
          <a:bodyPr rtlCol="0"/>
          <a:lstStyle>
            <a:defPPr>
              <a:defRPr lang="nl-NL"/>
            </a:defPPr>
          </a:lstStyle>
          <a:p>
            <a:r>
              <a:rPr lang="nl-NL">
                <a:solidFill>
                  <a:srgbClr val="41BDED"/>
                </a:solidFill>
                <a:latin typeface="Century Gothic"/>
              </a:rPr>
              <a:t>          </a:t>
            </a:r>
            <a:r>
              <a:rPr lang="nl-NL" err="1">
                <a:solidFill>
                  <a:srgbClr val="41BDED"/>
                </a:solidFill>
                <a:latin typeface="Century Gothic"/>
              </a:rPr>
              <a:t>Competition</a:t>
            </a:r>
            <a:endParaRPr lang="nl-NL" err="1">
              <a:solidFill>
                <a:srgbClr val="41BDED"/>
              </a:solidFill>
            </a:endParaRP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778AC672-B3A8-4818-A2DD-4AC4E09C21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>
                <a:solidFill>
                  <a:srgbClr val="41BDED"/>
                </a:solidFill>
                <a:latin typeface="Century Gothic"/>
              </a:rPr>
              <a:t>Easy</a:t>
            </a:r>
            <a:endParaRPr lang="nl-NL">
              <a:solidFill>
                <a:srgbClr val="64924A"/>
              </a:solidFill>
            </a:endParaRPr>
          </a:p>
        </p:txBody>
      </p:sp>
      <p:sp>
        <p:nvSpPr>
          <p:cNvPr id="107" name="Tijdelijke aanduiding voor tekst 106">
            <a:extLst>
              <a:ext uri="{FF2B5EF4-FFF2-40B4-BE49-F238E27FC236}">
                <a16:creationId xmlns:a16="http://schemas.microsoft.com/office/drawing/2014/main" id="{D03D5EA3-71CF-48D3-9275-FD6D80F021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53459" y="2191546"/>
            <a:ext cx="1183179" cy="49202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>
                <a:latin typeface="Century Gothic"/>
              </a:rPr>
              <a:t>DOT</a:t>
            </a:r>
            <a:endParaRPr lang="nl-NL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926BA2DA-C2D4-4602-A901-B6642B650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20689" y="3528829"/>
            <a:ext cx="1209143" cy="49202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err="1">
                <a:solidFill>
                  <a:srgbClr val="41BDED"/>
                </a:solidFill>
                <a:latin typeface="Century Gothic"/>
              </a:rPr>
              <a:t>Expensive</a:t>
            </a:r>
            <a:endParaRPr lang="nl-NL">
              <a:solidFill>
                <a:srgbClr val="41BDED"/>
              </a:solidFill>
            </a:endParaRPr>
          </a:p>
        </p:txBody>
      </p:sp>
      <p:sp>
        <p:nvSpPr>
          <p:cNvPr id="32" name="Tijdelijke aanduiding voor tekst 31">
            <a:extLst>
              <a:ext uri="{FF2B5EF4-FFF2-40B4-BE49-F238E27FC236}">
                <a16:creationId xmlns:a16="http://schemas.microsoft.com/office/drawing/2014/main" id="{09D3632F-CFE2-4072-8A8C-DF1D84B0A5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nl-NL"/>
            </a:defPPr>
          </a:lstStyle>
          <a:p>
            <a:r>
              <a:rPr lang="nl-NL" err="1">
                <a:solidFill>
                  <a:srgbClr val="41BDED"/>
                </a:solidFill>
                <a:latin typeface="Century Gothic"/>
              </a:rPr>
              <a:t>Cheap</a:t>
            </a:r>
            <a:endParaRPr lang="nl-NL" err="1">
              <a:solidFill>
                <a:srgbClr val="41BDED"/>
              </a:solidFill>
            </a:endParaRPr>
          </a:p>
        </p:txBody>
      </p:sp>
      <p:sp>
        <p:nvSpPr>
          <p:cNvPr id="119" name="Tijdelijke aanduiding voor tekst 118">
            <a:extLst>
              <a:ext uri="{FF2B5EF4-FFF2-40B4-BE49-F238E27FC236}">
                <a16:creationId xmlns:a16="http://schemas.microsoft.com/office/drawing/2014/main" id="{0F7C41D5-D65D-452F-93E8-B49828DD85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45153" y="4763728"/>
            <a:ext cx="1628875" cy="880212"/>
          </a:xfrm>
        </p:spPr>
        <p:txBody>
          <a:bodyPr rtlCol="0">
            <a:normAutofit lnSpcReduction="10000"/>
          </a:bodyPr>
          <a:lstStyle>
            <a:defPPr>
              <a:defRPr lang="nl-NL"/>
            </a:defPPr>
          </a:lstStyle>
          <a:p>
            <a:r>
              <a:rPr lang="nl-NL" dirty="0" err="1">
                <a:latin typeface="Century Gothic"/>
              </a:rPr>
              <a:t>Own</a:t>
            </a:r>
            <a:r>
              <a:rPr lang="nl-NL" dirty="0">
                <a:latin typeface="Century Gothic"/>
              </a:rPr>
              <a:t> </a:t>
            </a:r>
            <a:r>
              <a:rPr lang="nl-NL" dirty="0" err="1">
                <a:latin typeface="Century Gothic"/>
              </a:rPr>
              <a:t>electric</a:t>
            </a:r>
            <a:r>
              <a:rPr lang="nl-NL" dirty="0">
                <a:latin typeface="Century Gothic"/>
              </a:rPr>
              <a:t> bike</a:t>
            </a:r>
            <a:endParaRPr lang="nl-NL" dirty="0"/>
          </a:p>
        </p:txBody>
      </p:sp>
      <p:sp>
        <p:nvSpPr>
          <p:cNvPr id="118" name="Tijdelijke aanduiding voor tekst 117">
            <a:extLst>
              <a:ext uri="{FF2B5EF4-FFF2-40B4-BE49-F238E27FC236}">
                <a16:creationId xmlns:a16="http://schemas.microsoft.com/office/drawing/2014/main" id="{F91DCB5A-57D3-4EBF-A9A1-B708D2A134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55423" y="2777709"/>
            <a:ext cx="1183179" cy="492025"/>
          </a:xfrm>
        </p:spPr>
        <p:txBody>
          <a:bodyPr rtlCol="0">
            <a:normAutofit/>
          </a:bodyPr>
          <a:lstStyle>
            <a:defPPr>
              <a:defRPr lang="nl-NL"/>
            </a:defPPr>
          </a:lstStyle>
          <a:p>
            <a:pPr rtl="0"/>
            <a:r>
              <a:rPr lang="nl-NL" dirty="0">
                <a:latin typeface="Century Gothic"/>
              </a:rPr>
              <a:t>BOLT</a:t>
            </a:r>
            <a:endParaRPr lang="nl-NL" dirty="0"/>
          </a:p>
        </p:txBody>
      </p:sp>
      <p:sp>
        <p:nvSpPr>
          <p:cNvPr id="120" name="Tijdelijke aanduiding voor tekst 119">
            <a:extLst>
              <a:ext uri="{FF2B5EF4-FFF2-40B4-BE49-F238E27FC236}">
                <a16:creationId xmlns:a16="http://schemas.microsoft.com/office/drawing/2014/main" id="{8C60C4A6-41AD-4FB6-A2B5-385108B9D9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72573" y="4623713"/>
            <a:ext cx="1715141" cy="1297157"/>
          </a:xfrm>
        </p:spPr>
        <p:txBody>
          <a:bodyPr rtlCol="0">
            <a:normAutofit/>
          </a:bodyPr>
          <a:lstStyle>
            <a:defPPr>
              <a:defRPr lang="nl-NL"/>
            </a:defPPr>
          </a:lstStyle>
          <a:p>
            <a:r>
              <a:rPr lang="nl-NL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/>
              </a:rPr>
              <a:t>Own</a:t>
            </a:r>
            <a:r>
              <a:rPr lang="nl-NL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/>
              </a:rPr>
              <a:t> Bike</a:t>
            </a:r>
          </a:p>
        </p:txBody>
      </p:sp>
      <p:sp>
        <p:nvSpPr>
          <p:cNvPr id="34" name="Tijdelijke aanduiding voor tekst 33">
            <a:extLst>
              <a:ext uri="{FF2B5EF4-FFF2-40B4-BE49-F238E27FC236}">
                <a16:creationId xmlns:a16="http://schemas.microsoft.com/office/drawing/2014/main" id="{DD0E0121-9CF8-404E-ACC6-53AFD861FE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err="1">
                <a:solidFill>
                  <a:srgbClr val="41BDED"/>
                </a:solidFill>
                <a:latin typeface="Century Gothic"/>
              </a:rPr>
              <a:t>difficult</a:t>
            </a:r>
            <a:endParaRPr lang="nl-NL" err="1">
              <a:solidFill>
                <a:srgbClr val="64924A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>
                <a:solidFill>
                  <a:schemeClr val="bg1"/>
                </a:solidFill>
                <a:ea typeface="Calibri Light" panose="020F0302020204030204" pitchFamily="34" charset="0"/>
              </a:rPr>
              <a:t>6</a:t>
            </a:r>
          </a:p>
        </p:txBody>
      </p:sp>
      <p:pic>
        <p:nvPicPr>
          <p:cNvPr id="7" name="Tijdelijke aanduiding voor afbeelding 1" descr="Afbeelding met cirkel, Graphics, clipart, tekenfilm&#10;&#10;Door AI gegenereerde inhoud is mogelijk onjuist.">
            <a:extLst>
              <a:ext uri="{FF2B5EF4-FFF2-40B4-BE49-F238E27FC236}">
                <a16:creationId xmlns:a16="http://schemas.microsoft.com/office/drawing/2014/main" id="{BB0C2D68-9FBC-6199-908E-3F06E89B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3" b="923"/>
          <a:stretch/>
        </p:blipFill>
        <p:spPr>
          <a:xfrm>
            <a:off x="4787983" y="2281299"/>
            <a:ext cx="1384865" cy="1321313"/>
          </a:xfrm>
          <a:prstGeom prst="ellipse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A156ADC3-59B7-452F-9961-38E7CEA5B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31915" y="3520270"/>
            <a:ext cx="1002380" cy="100238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>
              <a:latin typeface="Calibri" panose="020F0502020204030204" pitchFamily="34" charset="0"/>
            </a:endParaRPr>
          </a:p>
        </p:txBody>
      </p:sp>
      <p:sp>
        <p:nvSpPr>
          <p:cNvPr id="8" name="Tijdelijke aanduiding voor tekst 119">
            <a:extLst>
              <a:ext uri="{FF2B5EF4-FFF2-40B4-BE49-F238E27FC236}">
                <a16:creationId xmlns:a16="http://schemas.microsoft.com/office/drawing/2014/main" id="{5E45F9A3-F88C-BA9F-03AB-9E3E8584AF76}"/>
              </a:ext>
            </a:extLst>
          </p:cNvPr>
          <p:cNvSpPr txBox="1">
            <a:spLocks/>
          </p:cNvSpPr>
          <p:nvPr/>
        </p:nvSpPr>
        <p:spPr>
          <a:xfrm>
            <a:off x="3650144" y="3784075"/>
            <a:ext cx="1183179" cy="49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800" b="1" kern="1200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/>
              </a:rPr>
              <a:t>Donkey</a:t>
            </a:r>
            <a:br>
              <a:rPr lang="nl-NL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/>
              </a:rPr>
            </a:br>
            <a:r>
              <a:rPr lang="nl-NL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/>
              </a:rPr>
              <a:t>Republic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CB42DABA-04AC-920B-A03E-627CAE4B9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7291" y="3791047"/>
            <a:ext cx="1002380" cy="100238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>
              <a:latin typeface="Calibri" panose="020F0502020204030204" pitchFamily="34" charset="0"/>
            </a:endParaRPr>
          </a:p>
        </p:txBody>
      </p:sp>
      <p:sp>
        <p:nvSpPr>
          <p:cNvPr id="11" name="Tijdelijke aanduiding voor tekst 106">
            <a:extLst>
              <a:ext uri="{FF2B5EF4-FFF2-40B4-BE49-F238E27FC236}">
                <a16:creationId xmlns:a16="http://schemas.microsoft.com/office/drawing/2014/main" id="{15E8078B-7949-7626-2140-29AA01AD2CA5}"/>
              </a:ext>
            </a:extLst>
          </p:cNvPr>
          <p:cNvSpPr txBox="1">
            <a:spLocks/>
          </p:cNvSpPr>
          <p:nvPr/>
        </p:nvSpPr>
        <p:spPr>
          <a:xfrm>
            <a:off x="4502388" y="4026097"/>
            <a:ext cx="1255065" cy="520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nl-NL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lang="nl-NL" sz="1800" b="1" kern="1200" cap="all" spc="200" baseline="0">
                <a:solidFill>
                  <a:schemeClr val="accent3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latin typeface="Century Gothic"/>
              </a:rPr>
              <a:t>Blue</a:t>
            </a:r>
            <a:br>
              <a:rPr lang="nl-NL" dirty="0">
                <a:latin typeface="Century Gothic"/>
              </a:rPr>
            </a:br>
            <a:r>
              <a:rPr lang="nl-NL" dirty="0">
                <a:latin typeface="Century Gothic"/>
              </a:rPr>
              <a:t>Bike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bg1"/>
          </a:solidFill>
          <a:ln w="19050">
            <a:solidFill>
              <a:srgbClr val="41B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>
              <a:latin typeface="Calibri" panose="020F0502020204030204" pitchFamily="34" charset="0"/>
            </a:endParaRPr>
          </a:p>
        </p:txBody>
      </p:sp>
      <p:sp>
        <p:nvSpPr>
          <p:cNvPr id="49" name="Titel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169" y="1593587"/>
            <a:ext cx="4719884" cy="580030"/>
          </a:xfrm>
        </p:spPr>
        <p:txBody>
          <a:bodyPr rtlCol="0"/>
          <a:lstStyle>
            <a:defPPr>
              <a:defRPr lang="nl-NL"/>
            </a:defPPr>
          </a:lstStyle>
          <a:p>
            <a:r>
              <a:rPr lang="nl-NL" dirty="0" err="1">
                <a:solidFill>
                  <a:srgbClr val="41BDED"/>
                </a:solidFill>
                <a:latin typeface="Century Gothic"/>
              </a:rPr>
              <a:t>MoDEl</a:t>
            </a:r>
            <a:endParaRPr lang="nl-NL" dirty="0" err="1">
              <a:solidFill>
                <a:srgbClr val="41BDED"/>
              </a:solidFill>
            </a:endParaRP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182771" y="3674137"/>
            <a:ext cx="7748086" cy="28755"/>
          </a:xfrm>
          <a:prstGeom prst="line">
            <a:avLst/>
          </a:prstGeom>
          <a:ln>
            <a:solidFill>
              <a:srgbClr val="41B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</a:lstStyle>
          <a:p>
            <a:r>
              <a:rPr lang="nl-NL" spc="130" err="1">
                <a:solidFill>
                  <a:srgbClr val="F10AFE"/>
                </a:solidFill>
                <a:latin typeface="Century Gothic"/>
              </a:rPr>
              <a:t>Investing</a:t>
            </a:r>
            <a:endParaRPr lang="nl-NL" spc="130">
              <a:solidFill>
                <a:srgbClr val="F10AFE"/>
              </a:solidFill>
            </a:endParaRPr>
          </a:p>
        </p:txBody>
      </p:sp>
      <p:sp>
        <p:nvSpPr>
          <p:cNvPr id="27" name="Tijdelijke aanduiding voor tekst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nl-NL"/>
            </a:defPPr>
          </a:lstStyle>
          <a:p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Proof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of concept; </a:t>
            </a:r>
            <a:endParaRPr lang="nl-NL" err="1">
              <a:solidFill>
                <a:srgbClr val="41BDED"/>
              </a:solidFill>
              <a:ea typeface="Calibri Light" panose="020F0302020204030204" pitchFamily="34" charset="0"/>
            </a:endParaRPr>
          </a:p>
          <a:p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Running on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Raspberry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Pies,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cloud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infrastructure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and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Internet Computer</a:t>
            </a:r>
            <a:endParaRPr lang="nl-NL">
              <a:solidFill>
                <a:srgbClr val="41BDED"/>
              </a:solidFill>
              <a:ea typeface="Calibri Light"/>
            </a:endParaRP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51880" y="4249008"/>
            <a:ext cx="2640803" cy="365125"/>
          </a:xfr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</a:lstStyle>
          <a:p>
            <a:pPr rtl="0"/>
            <a:r>
              <a:rPr lang="nl-NL" spc="130">
                <a:solidFill>
                  <a:srgbClr val="F10AFE"/>
                </a:solidFill>
                <a:latin typeface="Century Gothic"/>
              </a:rPr>
              <a:t>Userbase</a:t>
            </a:r>
          </a:p>
        </p:txBody>
      </p:sp>
      <p:sp>
        <p:nvSpPr>
          <p:cNvPr id="28" name="Tijdelijke aanduiding voor tekst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</a:lstStyle>
          <a:p>
            <a:r>
              <a:rPr lang="nl-NL" err="1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Expanding</a:t>
            </a:r>
            <a:r>
              <a:rPr lang="nl-NL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nl-NL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network</a:t>
            </a:r>
            <a:r>
              <a:rPr lang="nl-NL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;</a:t>
            </a:r>
            <a:br>
              <a:rPr lang="nl-NL">
                <a:solidFill>
                  <a:srgbClr val="41BDED"/>
                </a:solidFill>
                <a:latin typeface="Calibri"/>
                <a:ea typeface="Calibri"/>
                <a:cs typeface="Calibri"/>
              </a:rPr>
            </a:br>
            <a:r>
              <a:rPr lang="nl-NL" err="1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growing</a:t>
            </a:r>
            <a:r>
              <a:rPr lang="nl-NL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 userbase on different </a:t>
            </a:r>
            <a:r>
              <a:rPr lang="nl-NL" err="1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blockchains</a:t>
            </a:r>
            <a:r>
              <a:rPr lang="nl-NL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nl-NL">
                <a:solidFill>
                  <a:srgbClr val="41BDED"/>
                </a:solidFill>
                <a:latin typeface="Calibri"/>
                <a:ea typeface="Calibri"/>
                <a:cs typeface="Calibri"/>
              </a:rPr>
            </a:br>
            <a:r>
              <a:rPr lang="nl-NL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Marketing </a:t>
            </a:r>
            <a:r>
              <a:rPr lang="nl-NL" err="1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efforts</a:t>
            </a:r>
            <a:r>
              <a:rPr lang="nl-NL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 </a:t>
            </a:r>
            <a:br>
              <a:rPr lang="nl-NL">
                <a:solidFill>
                  <a:srgbClr val="41BDED"/>
                </a:solidFill>
                <a:latin typeface="Calibri"/>
                <a:ea typeface="Calibri"/>
                <a:cs typeface="Calibri"/>
              </a:rPr>
            </a:br>
            <a:r>
              <a:rPr lang="nl-NL" err="1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gamefied</a:t>
            </a:r>
            <a:r>
              <a:rPr lang="nl-NL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"/>
                <a:ea typeface="Calibri"/>
                <a:cs typeface="Calibri"/>
              </a:rPr>
              <a:t>experience</a:t>
            </a:r>
            <a:endParaRPr lang="nl-NL">
              <a:solidFill>
                <a:srgbClr val="41BDED"/>
              </a:solidFill>
              <a:ea typeface="Calibri"/>
              <a:cs typeface="Calibri"/>
            </a:endParaRPr>
          </a:p>
        </p:txBody>
      </p:sp>
      <p:sp>
        <p:nvSpPr>
          <p:cNvPr id="32" name="Tijdelijke aanduiding voor tekst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</a:lstStyle>
          <a:p>
            <a:r>
              <a:rPr lang="nl-NL" spc="130">
                <a:solidFill>
                  <a:srgbClr val="F10AFE"/>
                </a:solidFill>
                <a:latin typeface="Century Gothic"/>
              </a:rPr>
              <a:t>Blockchain </a:t>
            </a:r>
          </a:p>
        </p:txBody>
      </p:sp>
      <p:sp>
        <p:nvSpPr>
          <p:cNvPr id="29" name="Tijdelijke aanduiding voor tekst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</a:lstStyle>
          <a:p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Hqve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mileage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logged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on blockchain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verifyable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.</a:t>
            </a:r>
            <a:b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</a:b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 have NFT tokens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earned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as XP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to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validate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efforts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of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using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the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networken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 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51780" y="4232876"/>
            <a:ext cx="3091254" cy="365125"/>
          </a:xfr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nl-NL"/>
            </a:defPPr>
          </a:lstStyle>
          <a:p>
            <a:r>
              <a:rPr lang="nl-NL" spc="130" err="1">
                <a:solidFill>
                  <a:srgbClr val="F10AFE"/>
                </a:solidFill>
                <a:latin typeface="Century Gothic"/>
              </a:rPr>
              <a:t>DePIN</a:t>
            </a:r>
            <a:endParaRPr lang="nl-NL" spc="130">
              <a:solidFill>
                <a:srgbClr val="F10AFE"/>
              </a:solidFill>
            </a:endParaRPr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77005" y="4548391"/>
            <a:ext cx="2640803" cy="1616414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nl-NL"/>
            </a:defPPr>
          </a:lstStyle>
          <a:p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Designin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IoT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 or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integrating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smart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locks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to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enable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a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physical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bicycle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network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connected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to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nl-NL" err="1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the</a:t>
            </a:r>
            <a:r>
              <a:rPr lang="nl-NL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 blockchain</a:t>
            </a:r>
            <a:endParaRPr lang="nl-NL">
              <a:solidFill>
                <a:srgbClr val="41BDED"/>
              </a:solidFill>
              <a:ea typeface="Calibri Ligh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TITEL PRESENTATIE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D1FC6F8-0BCD-47E9-9C64-690771D9C143}" type="slidenum">
              <a:rPr lang="nl-NL" dirty="0" smtClean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pPr rtl="0"/>
              <a:t>7</a:t>
            </a:fld>
            <a:endParaRPr lang="nl-NL" dirty="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93" name="Tijdelijke aanduiding voor afbeelding 92" descr="pictogram van spaarvarken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/>
          <a:stretch/>
        </p:blipFill>
        <p:spPr>
          <a:xfrm>
            <a:off x="1403360" y="3355877"/>
            <a:ext cx="603504" cy="603504"/>
          </a:xfrm>
          <a:prstGeom prst="rect">
            <a:avLst/>
          </a:prstGeom>
        </p:spPr>
      </p:pic>
      <p:sp>
        <p:nvSpPr>
          <p:cNvPr id="17" name="Ova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2325" y="3176423"/>
            <a:ext cx="945678" cy="945678"/>
          </a:xfrm>
          <a:prstGeom prst="ellipse">
            <a:avLst/>
          </a:prstGeom>
          <a:solidFill>
            <a:schemeClr val="bg1"/>
          </a:solidFill>
          <a:ln w="19050">
            <a:solidFill>
              <a:srgbClr val="41B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>
              <a:latin typeface="Calibri" panose="020F0502020204030204" pitchFamily="34" charset="0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1965" y="3175774"/>
            <a:ext cx="945678" cy="945678"/>
          </a:xfrm>
          <a:prstGeom prst="ellipse">
            <a:avLst/>
          </a:prstGeom>
          <a:solidFill>
            <a:schemeClr val="bg1"/>
          </a:solidFill>
          <a:ln w="19050">
            <a:solidFill>
              <a:srgbClr val="41B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>
              <a:latin typeface="Calibri" panose="020F0502020204030204" pitchFamily="34" charset="0"/>
            </a:endParaRPr>
          </a:p>
        </p:txBody>
      </p:sp>
      <p:pic>
        <p:nvPicPr>
          <p:cNvPr id="2" name="Afbeelding 1" descr="Afbeelding met Graphics, clipart, grafische vormgeving, cirkel&#10;&#10;Door AI gegenereerde inhoud is mogelijk onjuist.">
            <a:extLst>
              <a:ext uri="{FF2B5EF4-FFF2-40B4-BE49-F238E27FC236}">
                <a16:creationId xmlns:a16="http://schemas.microsoft.com/office/drawing/2014/main" id="{B5B2921D-B64B-A172-1604-1FB68B0DA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71" y="1944075"/>
            <a:ext cx="1057275" cy="1050985"/>
          </a:xfrm>
          <a:prstGeom prst="rect">
            <a:avLst/>
          </a:prstGeom>
        </p:spPr>
      </p:pic>
      <p:pic>
        <p:nvPicPr>
          <p:cNvPr id="94" name="Tijdelijke aanduiding voor afbeelding 93" descr="pictogram van een stapel papier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/>
        </p:blipFill>
        <p:spPr>
          <a:xfrm>
            <a:off x="7110991" y="3330145"/>
            <a:ext cx="603504" cy="603504"/>
          </a:xfrm>
          <a:prstGeom prst="rect">
            <a:avLst/>
          </a:prstGeom>
        </p:spPr>
      </p:pic>
      <p:pic>
        <p:nvPicPr>
          <p:cNvPr id="7" name="Graphic 6" descr="Zakelijke groei met effen opvulling">
            <a:extLst>
              <a:ext uri="{FF2B5EF4-FFF2-40B4-BE49-F238E27FC236}">
                <a16:creationId xmlns:a16="http://schemas.microsoft.com/office/drawing/2014/main" id="{3109F54C-F8C3-A1C5-1A55-18F772C1D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6046" y="3158706"/>
            <a:ext cx="943154" cy="957532"/>
          </a:xfrm>
          <a:prstGeom prst="rect">
            <a:avLst/>
          </a:prstGeom>
        </p:spPr>
      </p:pic>
      <p:pic>
        <p:nvPicPr>
          <p:cNvPr id="6" name="Tijdelijke aanduiding voor afbeelding 1" descr="Afbeelding met cirkel, Graphics, clipart, tekenfilm&#10;&#10;Door AI gegenereerde inhoud is mogelijk onjuist.">
            <a:extLst>
              <a:ext uri="{FF2B5EF4-FFF2-40B4-BE49-F238E27FC236}">
                <a16:creationId xmlns:a16="http://schemas.microsoft.com/office/drawing/2014/main" id="{094EF1F2-AD31-E9AA-D962-CFF366AF1BF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23" b="923"/>
          <a:stretch/>
        </p:blipFill>
        <p:spPr>
          <a:xfrm>
            <a:off x="9945117" y="1988558"/>
            <a:ext cx="956741" cy="952068"/>
          </a:xfrm>
          <a:prstGeom prst="ellipse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AC79E7ED-7AED-51B7-B16B-CA09DD719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35536" y="3134952"/>
            <a:ext cx="945678" cy="945678"/>
          </a:xfrm>
          <a:prstGeom prst="ellipse">
            <a:avLst/>
          </a:prstGeom>
          <a:solidFill>
            <a:schemeClr val="bg1"/>
          </a:solidFill>
          <a:ln w="19050">
            <a:solidFill>
              <a:srgbClr val="41B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</a:lstStyle>
          <a:p>
            <a:pPr algn="ctr" rtl="0"/>
            <a:endParaRPr lang="nl-NL">
              <a:latin typeface="Calibri" panose="020F0502020204030204" pitchFamily="34" charset="0"/>
            </a:endParaRPr>
          </a:p>
        </p:txBody>
      </p:sp>
      <p:pic>
        <p:nvPicPr>
          <p:cNvPr id="12" name="Graphic 11" descr="Netwerk met effen opvulling">
            <a:extLst>
              <a:ext uri="{FF2B5EF4-FFF2-40B4-BE49-F238E27FC236}">
                <a16:creationId xmlns:a16="http://schemas.microsoft.com/office/drawing/2014/main" id="{428DCE65-40EB-7F1A-96CA-4801B1DE8A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9068" y="31282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903" y="412356"/>
            <a:ext cx="5561556" cy="56767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>
                <a:solidFill>
                  <a:srgbClr val="41BDED"/>
                </a:solidFill>
                <a:latin typeface="Century Gothic"/>
              </a:rPr>
              <a:t>statistics</a:t>
            </a:r>
            <a:endParaRPr lang="nl-NL" dirty="0" err="1">
              <a:solidFill>
                <a:srgbClr val="41BDED"/>
              </a:solidFill>
            </a:endParaRPr>
          </a:p>
        </p:txBody>
      </p:sp>
      <p:sp>
        <p:nvSpPr>
          <p:cNvPr id="121" name="Tijdelijke aanduiding voor tekst 120">
            <a:extLst>
              <a:ext uri="{FF2B5EF4-FFF2-40B4-BE49-F238E27FC236}">
                <a16:creationId xmlns:a16="http://schemas.microsoft.com/office/drawing/2014/main" id="{3EC3454A-0EA5-4C3A-B450-DDFF5E5870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>
                <a:latin typeface="Century Gothic"/>
              </a:rPr>
              <a:t>303</a:t>
            </a:r>
            <a:endParaRPr lang="nl-NL"/>
          </a:p>
        </p:txBody>
      </p:sp>
      <p:sp>
        <p:nvSpPr>
          <p:cNvPr id="122" name="Tijdelijke aanduiding voor tekst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>
                <a:solidFill>
                  <a:srgbClr val="41BDED"/>
                </a:solidFill>
                <a:latin typeface="Century Gothic"/>
              </a:rPr>
              <a:t>1,7K</a:t>
            </a:r>
          </a:p>
        </p:txBody>
      </p:sp>
      <p:sp>
        <p:nvSpPr>
          <p:cNvPr id="123" name="Tijdelijke aanduiding voor tekst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>
                <a:latin typeface="Century Gothic"/>
              </a:rPr>
              <a:t>19K</a:t>
            </a:r>
            <a:endParaRPr lang="nl-NL"/>
          </a:p>
        </p:txBody>
      </p:sp>
      <p:sp>
        <p:nvSpPr>
          <p:cNvPr id="124" name="Tijdelijke aanduiding voor tekst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>
                <a:latin typeface="Century Gothic"/>
              </a:rPr>
              <a:t>650K</a:t>
            </a:r>
            <a:endParaRPr lang="nl-NL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485F1817-57FD-4E22-B791-FB7031916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nl-NL"/>
            </a:defPPr>
          </a:lstStyle>
          <a:p>
            <a:r>
              <a:rPr lang="nl-NL" err="1">
                <a:solidFill>
                  <a:srgbClr val="389896"/>
                </a:solidFill>
                <a:latin typeface="Century Gothic"/>
              </a:rPr>
              <a:t>Holders</a:t>
            </a:r>
            <a:endParaRPr lang="nl-NL" err="1">
              <a:solidFill>
                <a:srgbClr val="389896"/>
              </a:solidFill>
            </a:endParaRPr>
          </a:p>
          <a:p>
            <a:endParaRPr lang="nl-NL"/>
          </a:p>
        </p:txBody>
      </p:sp>
      <p:sp>
        <p:nvSpPr>
          <p:cNvPr id="57" name="Tijdelijke aanduiding voor tekst 56">
            <a:extLst>
              <a:ext uri="{FF2B5EF4-FFF2-40B4-BE49-F238E27FC236}">
                <a16:creationId xmlns:a16="http://schemas.microsoft.com/office/drawing/2014/main" id="{7A15FA0D-1700-430B-B189-08D820F8F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Inkomsten die zijn verkregen uit huur van onroerend goed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nl-NL"/>
            </a:defPPr>
          </a:lstStyle>
          <a:p>
            <a:r>
              <a:rPr lang="nl-NL" err="1">
                <a:solidFill>
                  <a:srgbClr val="41BDED"/>
                </a:solidFill>
                <a:latin typeface="Century Gothic"/>
              </a:rPr>
              <a:t>Followers</a:t>
            </a:r>
            <a:br>
              <a:rPr lang="nl-NL">
                <a:solidFill>
                  <a:srgbClr val="41BDED"/>
                </a:solidFill>
                <a:latin typeface="Century Gothic"/>
              </a:rPr>
            </a:br>
            <a:r>
              <a:rPr lang="nl-NL">
                <a:solidFill>
                  <a:srgbClr val="41BDED"/>
                </a:solidFill>
                <a:latin typeface="Century Gothic"/>
              </a:rPr>
              <a:t> on X</a:t>
            </a:r>
            <a:endParaRPr lang="nl-NL">
              <a:solidFill>
                <a:srgbClr val="41BDED"/>
              </a:solidFill>
            </a:endParaRPr>
          </a:p>
        </p:txBody>
      </p:sp>
      <p:sp>
        <p:nvSpPr>
          <p:cNvPr id="58" name="Tijdelijke aanduiding voor tekst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Bedrag verkregen via andere investeerders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nl-NL"/>
            </a:defPPr>
          </a:lstStyle>
          <a:p>
            <a:r>
              <a:rPr lang="nl-NL">
                <a:latin typeface="Century Gothic"/>
              </a:rPr>
              <a:t>Market cap</a:t>
            </a:r>
          </a:p>
          <a:p>
            <a:r>
              <a:rPr lang="nl-NL" err="1">
                <a:latin typeface="Century Gothic"/>
              </a:rPr>
              <a:t>iMERA</a:t>
            </a:r>
            <a:endParaRPr lang="nl-NL" err="1"/>
          </a:p>
        </p:txBody>
      </p:sp>
      <p:sp>
        <p:nvSpPr>
          <p:cNvPr id="59" name="Tijdelijke aanduiding voor tekst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Beschikbare liquide middelen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nl-NL"/>
            </a:defPPr>
          </a:lstStyle>
          <a:p>
            <a:r>
              <a:rPr lang="nl-NL">
                <a:latin typeface="Century Gothic"/>
              </a:rPr>
              <a:t>Market Cap </a:t>
            </a:r>
            <a:br>
              <a:rPr lang="nl-NL">
                <a:latin typeface="Century Gothic"/>
              </a:rPr>
            </a:br>
            <a:r>
              <a:rPr lang="nl-NL"/>
              <a:t>MERA</a:t>
            </a:r>
          </a:p>
        </p:txBody>
      </p:sp>
      <p:sp>
        <p:nvSpPr>
          <p:cNvPr id="60" name="Tijdelijke aanduiding voor tekst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Aantal aandelen dat is geconverteerd naar USD</a:t>
            </a:r>
          </a:p>
        </p:txBody>
      </p:sp>
      <p:sp>
        <p:nvSpPr>
          <p:cNvPr id="254" name="Tijdelijke aanduiding voor voettekst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TITEL PRESENTATIE</a:t>
            </a:r>
          </a:p>
        </p:txBody>
      </p:sp>
      <p:sp>
        <p:nvSpPr>
          <p:cNvPr id="255" name="Tijdelijke aanduiding voor dianummer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8D1FC6F8-0BCD-47E9-9C64-690771D9C143}" type="slidenum">
              <a:rPr lang="nl-NL" dirty="0" smtClean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pPr rtl="0"/>
              <a:t>8</a:t>
            </a:fld>
            <a:endParaRPr lang="nl-NL" dirty="0">
              <a:solidFill>
                <a:srgbClr val="41BDED"/>
              </a:solidFill>
              <a:latin typeface="Calibri Light"/>
              <a:ea typeface="Calibri Light"/>
              <a:cs typeface="Calibri Light"/>
            </a:endParaRPr>
          </a:p>
        </p:txBody>
      </p:sp>
      <p:grpSp>
        <p:nvGrpSpPr>
          <p:cNvPr id="18" name="Afbeelding 17">
            <a:extLst>
              <a:ext uri="{FF2B5EF4-FFF2-40B4-BE49-F238E27FC236}">
                <a16:creationId xmlns:a16="http://schemas.microsoft.com/office/drawing/2014/main" id="{6AB4C7D7-85FD-45DC-B118-5116A234F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800" y="415834"/>
            <a:ext cx="2043215" cy="1763561"/>
            <a:chOff x="-507406" y="1380468"/>
            <a:chExt cx="2670798" cy="2305247"/>
          </a:xfrm>
        </p:grpSpPr>
        <p:sp>
          <p:nvSpPr>
            <p:cNvPr id="20" name="Afbeelding 17">
              <a:extLst>
                <a:ext uri="{FF2B5EF4-FFF2-40B4-BE49-F238E27FC236}">
                  <a16:creationId xmlns:a16="http://schemas.microsoft.com/office/drawing/2014/main" id="{42D5DCDC-AC8E-47BA-9E78-438F00FF3204}"/>
                </a:ext>
              </a:extLst>
            </p:cNvPr>
            <p:cNvSpPr/>
            <p:nvPr/>
          </p:nvSpPr>
          <p:spPr>
            <a:xfrm>
              <a:off x="-507406" y="1380468"/>
              <a:ext cx="2382386" cy="2305247"/>
            </a:xfrm>
            <a:custGeom>
              <a:avLst/>
              <a:gdLst>
                <a:gd name="connsiteX0" fmla="*/ 1613719 w 2382386"/>
                <a:gd name="connsiteY0" fmla="*/ 0 h 2305247"/>
                <a:gd name="connsiteX1" fmla="*/ 1613719 w 2382386"/>
                <a:gd name="connsiteY1" fmla="*/ 196239 h 2305247"/>
                <a:gd name="connsiteX2" fmla="*/ 1905469 w 2382386"/>
                <a:gd name="connsiteY2" fmla="*/ 399749 h 2305247"/>
                <a:gd name="connsiteX3" fmla="*/ 2122041 w 2382386"/>
                <a:gd name="connsiteY3" fmla="*/ 720912 h 2305247"/>
                <a:gd name="connsiteX4" fmla="*/ 2201351 w 2382386"/>
                <a:gd name="connsiteY4" fmla="*/ 1114055 h 2305247"/>
                <a:gd name="connsiteX5" fmla="*/ 2122041 w 2382386"/>
                <a:gd name="connsiteY5" fmla="*/ 1507198 h 2305247"/>
                <a:gd name="connsiteX6" fmla="*/ 1905469 w 2382386"/>
                <a:gd name="connsiteY6" fmla="*/ 1828361 h 2305247"/>
                <a:gd name="connsiteX7" fmla="*/ 1584306 w 2382386"/>
                <a:gd name="connsiteY7" fmla="*/ 2044933 h 2305247"/>
                <a:gd name="connsiteX8" fmla="*/ 1191163 w 2382386"/>
                <a:gd name="connsiteY8" fmla="*/ 2124243 h 2305247"/>
                <a:gd name="connsiteX9" fmla="*/ 798020 w 2382386"/>
                <a:gd name="connsiteY9" fmla="*/ 2044933 h 2305247"/>
                <a:gd name="connsiteX10" fmla="*/ 476857 w 2382386"/>
                <a:gd name="connsiteY10" fmla="*/ 1828361 h 2305247"/>
                <a:gd name="connsiteX11" fmla="*/ 260285 w 2382386"/>
                <a:gd name="connsiteY11" fmla="*/ 1507198 h 2305247"/>
                <a:gd name="connsiteX12" fmla="*/ 181005 w 2382386"/>
                <a:gd name="connsiteY12" fmla="*/ 1114055 h 2305247"/>
                <a:gd name="connsiteX13" fmla="*/ 260315 w 2382386"/>
                <a:gd name="connsiteY13" fmla="*/ 720912 h 2305247"/>
                <a:gd name="connsiteX14" fmla="*/ 476888 w 2382386"/>
                <a:gd name="connsiteY14" fmla="*/ 399749 h 2305247"/>
                <a:gd name="connsiteX15" fmla="*/ 768637 w 2382386"/>
                <a:gd name="connsiteY15" fmla="*/ 196239 h 2305247"/>
                <a:gd name="connsiteX16" fmla="*/ 768637 w 2382386"/>
                <a:gd name="connsiteY16" fmla="*/ 0 h 2305247"/>
                <a:gd name="connsiteX17" fmla="*/ 0 w 2382386"/>
                <a:gd name="connsiteY17" fmla="*/ 1114055 h 2305247"/>
                <a:gd name="connsiteX18" fmla="*/ 1191193 w 2382386"/>
                <a:gd name="connsiteY18" fmla="*/ 2305248 h 2305247"/>
                <a:gd name="connsiteX19" fmla="*/ 2382386 w 2382386"/>
                <a:gd name="connsiteY19" fmla="*/ 1114055 h 2305247"/>
                <a:gd name="connsiteX20" fmla="*/ 1613719 w 2382386"/>
                <a:gd name="connsiteY20" fmla="*/ 0 h 230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2386" h="2305247">
                  <a:moveTo>
                    <a:pt x="1613719" y="0"/>
                  </a:moveTo>
                  <a:lnTo>
                    <a:pt x="1613719" y="196239"/>
                  </a:lnTo>
                  <a:cubicBezTo>
                    <a:pt x="1722231" y="246227"/>
                    <a:pt x="1820276" y="314556"/>
                    <a:pt x="1905469" y="399749"/>
                  </a:cubicBezTo>
                  <a:cubicBezTo>
                    <a:pt x="1998294" y="492575"/>
                    <a:pt x="2071148" y="600635"/>
                    <a:pt x="2122041" y="720912"/>
                  </a:cubicBezTo>
                  <a:cubicBezTo>
                    <a:pt x="2174683" y="845323"/>
                    <a:pt x="2201351" y="977607"/>
                    <a:pt x="2201351" y="1114055"/>
                  </a:cubicBezTo>
                  <a:cubicBezTo>
                    <a:pt x="2201351" y="1250502"/>
                    <a:pt x="2174683" y="1382787"/>
                    <a:pt x="2122041" y="1507198"/>
                  </a:cubicBezTo>
                  <a:cubicBezTo>
                    <a:pt x="2071179" y="1627475"/>
                    <a:pt x="1998324" y="1735505"/>
                    <a:pt x="1905469" y="1828361"/>
                  </a:cubicBezTo>
                  <a:cubicBezTo>
                    <a:pt x="1812643" y="1921186"/>
                    <a:pt x="1704583" y="1994040"/>
                    <a:pt x="1584306" y="2044933"/>
                  </a:cubicBezTo>
                  <a:cubicBezTo>
                    <a:pt x="1459895" y="2097545"/>
                    <a:pt x="1327611" y="2124243"/>
                    <a:pt x="1191163" y="2124243"/>
                  </a:cubicBezTo>
                  <a:cubicBezTo>
                    <a:pt x="1054716" y="2124243"/>
                    <a:pt x="922431" y="2097545"/>
                    <a:pt x="798020" y="2044933"/>
                  </a:cubicBezTo>
                  <a:cubicBezTo>
                    <a:pt x="677743" y="1994071"/>
                    <a:pt x="569713" y="1921186"/>
                    <a:pt x="476857" y="1828361"/>
                  </a:cubicBezTo>
                  <a:cubicBezTo>
                    <a:pt x="384032" y="1735535"/>
                    <a:pt x="311178" y="1627475"/>
                    <a:pt x="260285" y="1507198"/>
                  </a:cubicBezTo>
                  <a:cubicBezTo>
                    <a:pt x="207673" y="1382787"/>
                    <a:pt x="181005" y="1250502"/>
                    <a:pt x="181005" y="1114055"/>
                  </a:cubicBezTo>
                  <a:cubicBezTo>
                    <a:pt x="181005" y="977607"/>
                    <a:pt x="207673" y="845323"/>
                    <a:pt x="260315" y="720912"/>
                  </a:cubicBezTo>
                  <a:cubicBezTo>
                    <a:pt x="311178" y="600635"/>
                    <a:pt x="384032" y="492605"/>
                    <a:pt x="476888" y="399749"/>
                  </a:cubicBezTo>
                  <a:cubicBezTo>
                    <a:pt x="562081" y="314556"/>
                    <a:pt x="660125" y="246227"/>
                    <a:pt x="768637" y="196239"/>
                  </a:cubicBezTo>
                  <a:lnTo>
                    <a:pt x="768637" y="0"/>
                  </a:lnTo>
                  <a:cubicBezTo>
                    <a:pt x="319353" y="170476"/>
                    <a:pt x="0" y="604979"/>
                    <a:pt x="0" y="1114055"/>
                  </a:cubicBezTo>
                  <a:cubicBezTo>
                    <a:pt x="0" y="1771917"/>
                    <a:pt x="533301" y="2305248"/>
                    <a:pt x="1191193" y="2305248"/>
                  </a:cubicBezTo>
                  <a:cubicBezTo>
                    <a:pt x="1849055" y="2305248"/>
                    <a:pt x="2382386" y="1771947"/>
                    <a:pt x="2382386" y="1114055"/>
                  </a:cubicBezTo>
                  <a:cubicBezTo>
                    <a:pt x="2382356" y="604979"/>
                    <a:pt x="2063033" y="170476"/>
                    <a:pt x="161371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>
                <a:latin typeface="Calibri" panose="020F0502020204030204" pitchFamily="34" charset="0"/>
              </a:endParaRPr>
            </a:p>
          </p:txBody>
        </p:sp>
        <p:sp>
          <p:nvSpPr>
            <p:cNvPr id="22" name="Afbeelding 17">
              <a:extLst>
                <a:ext uri="{FF2B5EF4-FFF2-40B4-BE49-F238E27FC236}">
                  <a16:creationId xmlns:a16="http://schemas.microsoft.com/office/drawing/2014/main" id="{11347CE7-3994-4114-A0FF-31E477D1388D}"/>
                </a:ext>
              </a:extLst>
            </p:cNvPr>
            <p:cNvSpPr/>
            <p:nvPr/>
          </p:nvSpPr>
          <p:spPr>
            <a:xfrm>
              <a:off x="1302327" y="3295434"/>
              <a:ext cx="861065" cy="273377"/>
            </a:xfrm>
            <a:custGeom>
              <a:avLst/>
              <a:gdLst>
                <a:gd name="connsiteX0" fmla="*/ 29383 w 845111"/>
                <a:gd name="connsiteY0" fmla="*/ 260315 h 273377"/>
                <a:gd name="connsiteX1" fmla="*/ 422556 w 845111"/>
                <a:gd name="connsiteY1" fmla="*/ 181005 h 273377"/>
                <a:gd name="connsiteX2" fmla="*/ 815699 w 845111"/>
                <a:gd name="connsiteY2" fmla="*/ 260315 h 273377"/>
                <a:gd name="connsiteX3" fmla="*/ 845112 w 845111"/>
                <a:gd name="connsiteY3" fmla="*/ 273378 h 273377"/>
                <a:gd name="connsiteX4" fmla="*/ 845112 w 845111"/>
                <a:gd name="connsiteY4" fmla="*/ 77138 h 273377"/>
                <a:gd name="connsiteX5" fmla="*/ 422556 w 845111"/>
                <a:gd name="connsiteY5" fmla="*/ 0 h 273377"/>
                <a:gd name="connsiteX6" fmla="*/ 0 w 845111"/>
                <a:gd name="connsiteY6" fmla="*/ 77138 h 273377"/>
                <a:gd name="connsiteX7" fmla="*/ 0 w 845111"/>
                <a:gd name="connsiteY7" fmla="*/ 273378 h 273377"/>
                <a:gd name="connsiteX8" fmla="*/ 29383 w 845111"/>
                <a:gd name="connsiteY8" fmla="*/ 260315 h 2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111" h="273377">
                  <a:moveTo>
                    <a:pt x="29383" y="260315"/>
                  </a:moveTo>
                  <a:cubicBezTo>
                    <a:pt x="153824" y="207703"/>
                    <a:pt x="286078" y="181005"/>
                    <a:pt x="422556" y="181005"/>
                  </a:cubicBezTo>
                  <a:cubicBezTo>
                    <a:pt x="559003" y="181005"/>
                    <a:pt x="691288" y="207703"/>
                    <a:pt x="815699" y="260315"/>
                  </a:cubicBezTo>
                  <a:cubicBezTo>
                    <a:pt x="825594" y="264508"/>
                    <a:pt x="835368" y="268883"/>
                    <a:pt x="845112" y="273378"/>
                  </a:cubicBezTo>
                  <a:lnTo>
                    <a:pt x="845112" y="77138"/>
                  </a:lnTo>
                  <a:cubicBezTo>
                    <a:pt x="713763" y="27302"/>
                    <a:pt x="571342" y="0"/>
                    <a:pt x="422556" y="0"/>
                  </a:cubicBezTo>
                  <a:cubicBezTo>
                    <a:pt x="273770" y="0"/>
                    <a:pt x="131319" y="27302"/>
                    <a:pt x="0" y="77138"/>
                  </a:cubicBezTo>
                  <a:lnTo>
                    <a:pt x="0" y="273378"/>
                  </a:lnTo>
                  <a:cubicBezTo>
                    <a:pt x="9714" y="268883"/>
                    <a:pt x="19488" y="264508"/>
                    <a:pt x="29383" y="260315"/>
                  </a:cubicBezTo>
                  <a:close/>
                </a:path>
              </a:pathLst>
            </a:custGeom>
            <a:solidFill>
              <a:schemeClr val="accent5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Afbeelding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45819" y="1838395"/>
            <a:ext cx="2746584" cy="4467302"/>
            <a:chOff x="2025774" y="3615844"/>
            <a:chExt cx="3590211" cy="5839455"/>
          </a:xfrm>
        </p:grpSpPr>
        <p:sp>
          <p:nvSpPr>
            <p:cNvPr id="25" name="Afbeelding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2025774" y="7072913"/>
              <a:ext cx="2382385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>
                <a:latin typeface="Calibri" panose="020F0502020204030204" pitchFamily="34" charset="0"/>
              </a:endParaRPr>
            </a:p>
          </p:txBody>
        </p:sp>
        <p:sp>
          <p:nvSpPr>
            <p:cNvPr id="26" name="Afbeelding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55401" y="3615844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rgbClr val="41BDED"/>
            </a:solidFill>
            <a:ln w="3014" cap="flat">
              <a:solidFill>
                <a:srgbClr val="41BDED"/>
              </a:solidFill>
              <a:prstDash val="solid"/>
              <a:miter/>
            </a:ln>
          </p:spPr>
          <p:txBody>
            <a:bodyPr lIns="91440" tIns="45720" rIns="91440" bIns="45720" rtlCol="0" anchor="ctr"/>
            <a:lstStyle>
              <a:defPPr>
                <a:defRPr lang="nl-NL"/>
              </a:defPPr>
            </a:lstStyle>
            <a:p>
              <a:pPr rtl="0"/>
              <a:endParaRPr lang="nl-NL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/>
                <a:cs typeface="Calibri"/>
              </a:endParaRPr>
            </a:p>
          </p:txBody>
        </p:sp>
      </p:grpSp>
      <p:grpSp>
        <p:nvGrpSpPr>
          <p:cNvPr id="27" name="Afbeelding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92641" y="1880822"/>
            <a:ext cx="1822552" cy="1822574"/>
            <a:chOff x="5912082" y="3295434"/>
            <a:chExt cx="2382356" cy="2382386"/>
          </a:xfrm>
        </p:grpSpPr>
        <p:sp>
          <p:nvSpPr>
            <p:cNvPr id="28" name="Afbeelding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>
                <a:latin typeface="Calibri" panose="020F0502020204030204" pitchFamily="34" charset="0"/>
              </a:endParaRPr>
            </a:p>
          </p:txBody>
        </p:sp>
        <p:sp>
          <p:nvSpPr>
            <p:cNvPr id="29" name="Afbeelding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>
                <a:latin typeface="Calibri" panose="020F0502020204030204" pitchFamily="34" charset="0"/>
              </a:endParaRPr>
            </a:p>
          </p:txBody>
        </p:sp>
      </p:grpSp>
      <p:grpSp>
        <p:nvGrpSpPr>
          <p:cNvPr id="30" name="Afbeelding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75538" y="1880822"/>
            <a:ext cx="1822529" cy="1822574"/>
            <a:chOff x="8595609" y="3295434"/>
            <a:chExt cx="2382326" cy="2382386"/>
          </a:xfrm>
        </p:grpSpPr>
        <p:sp>
          <p:nvSpPr>
            <p:cNvPr id="31" name="Afbeelding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>
                <a:latin typeface="Calibri" panose="020F0502020204030204" pitchFamily="34" charset="0"/>
              </a:endParaRPr>
            </a:p>
          </p:txBody>
        </p:sp>
        <p:sp>
          <p:nvSpPr>
            <p:cNvPr id="32" name="Afbeelding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nl-NL"/>
              </a:defPPr>
            </a:lstStyle>
            <a:p>
              <a:pPr rtl="0"/>
              <a:endParaRPr lang="nl-NL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161" y="-5050"/>
            <a:ext cx="7282317" cy="1293142"/>
          </a:xfrm>
        </p:spPr>
        <p:txBody>
          <a:bodyPr rtlCol="0"/>
          <a:lstStyle>
            <a:defPPr>
              <a:defRPr lang="nl-NL"/>
            </a:defPPr>
          </a:lstStyle>
          <a:p>
            <a:r>
              <a:rPr lang="nl-NL" sz="2400" dirty="0">
                <a:solidFill>
                  <a:srgbClr val="41BDED"/>
                </a:solidFill>
                <a:latin typeface="Century Gothic"/>
              </a:rPr>
              <a:t>Token Distribution</a:t>
            </a:r>
            <a:endParaRPr lang="nl-NL" sz="2400" dirty="0">
              <a:solidFill>
                <a:srgbClr val="41BDED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FCCDC1E-9C0E-1BFA-52F3-98A388FD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9434" y="1714501"/>
            <a:ext cx="8022565" cy="4507301"/>
          </a:xfrm>
          <a:prstGeom prst="rect">
            <a:avLst/>
          </a:prstGeom>
        </p:spPr>
      </p:pic>
      <p:pic>
        <p:nvPicPr>
          <p:cNvPr id="3" name="Afbeelding 2" descr="Afbeelding met Graphics, clipart, grafische vormgeving, cirkel&#10;&#10;Door AI gegenereerde inhoud is mogelijk onjuist.">
            <a:extLst>
              <a:ext uri="{FF2B5EF4-FFF2-40B4-BE49-F238E27FC236}">
                <a16:creationId xmlns:a16="http://schemas.microsoft.com/office/drawing/2014/main" id="{2691E643-12C5-1196-2E2B-B616A4C4E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827" y="5271098"/>
            <a:ext cx="1296838" cy="1347877"/>
          </a:xfrm>
          <a:prstGeom prst="rect">
            <a:avLst/>
          </a:prstGeom>
        </p:spPr>
      </p:pic>
      <p:sp>
        <p:nvSpPr>
          <p:cNvPr id="5" name="Tijdelijke aanduiding voor dianummer 254">
            <a:extLst>
              <a:ext uri="{FF2B5EF4-FFF2-40B4-BE49-F238E27FC236}">
                <a16:creationId xmlns:a16="http://schemas.microsoft.com/office/drawing/2014/main" id="{15AC3645-BE9B-98EB-06DD-037F7EEC527B}"/>
              </a:ext>
            </a:extLst>
          </p:cNvPr>
          <p:cNvSpPr txBox="1">
            <a:spLocks/>
          </p:cNvSpPr>
          <p:nvPr/>
        </p:nvSpPr>
        <p:spPr>
          <a:xfrm>
            <a:off x="11662792" y="3136049"/>
            <a:ext cx="315874" cy="580029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 rtl="0">
              <a:defRPr lang="nl-NL"/>
            </a:defPPr>
            <a:lvl1pPr marL="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41BDED"/>
                </a:solidFill>
                <a:latin typeface="Calibri Light"/>
                <a:ea typeface="Calibri Light"/>
                <a:cs typeface="Calibri Ligh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D07AFA-56ED-494E-AC96-7D874BD7F8D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Application>Microsoft Office PowerPoint</Application>
  <PresentationFormat>Breedbeeld</PresentationFormat>
  <Slides>14</Slides>
  <Notes>12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5" baseType="lpstr">
      <vt:lpstr>PortalVTI</vt:lpstr>
      <vt:lpstr>Bikera NETWORK</vt:lpstr>
      <vt:lpstr>Vision</vt:lpstr>
      <vt:lpstr>PowerPoint-presentatie</vt:lpstr>
      <vt:lpstr>ProblEms </vt:lpstr>
      <vt:lpstr>Service solutions</vt:lpstr>
      <vt:lpstr>          Competition</vt:lpstr>
      <vt:lpstr>MoDEl</vt:lpstr>
      <vt:lpstr>statistics</vt:lpstr>
      <vt:lpstr>Token Distribution</vt:lpstr>
      <vt:lpstr>Community EFfort</vt:lpstr>
      <vt:lpstr>Architecture</vt:lpstr>
      <vt:lpstr>Prototype lock</vt:lpstr>
      <vt:lpstr>Summary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570</cp:revision>
  <dcterms:created xsi:type="dcterms:W3CDTF">2025-08-23T16:24:49Z</dcterms:created>
  <dcterms:modified xsi:type="dcterms:W3CDTF">2025-08-25T20:46:20Z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